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charts/style4.xml" ContentType="application/vnd.ms-office.chart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8"/>
  </p:notesMasterIdLst>
  <p:handoutMasterIdLst>
    <p:handoutMasterId r:id="rId19"/>
  </p:handoutMasterIdLst>
  <p:sldIdLst>
    <p:sldId id="258" r:id="rId3"/>
    <p:sldId id="344" r:id="rId4"/>
    <p:sldId id="327" r:id="rId5"/>
    <p:sldId id="333" r:id="rId6"/>
    <p:sldId id="340" r:id="rId7"/>
    <p:sldId id="341" r:id="rId8"/>
    <p:sldId id="343" r:id="rId9"/>
    <p:sldId id="342" r:id="rId10"/>
    <p:sldId id="334" r:id="rId11"/>
    <p:sldId id="335" r:id="rId12"/>
    <p:sldId id="336" r:id="rId13"/>
    <p:sldId id="337" r:id="rId14"/>
    <p:sldId id="338" r:id="rId15"/>
    <p:sldId id="346" r:id="rId16"/>
    <p:sldId id="345" r:id="rId1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6E0D6D6E-56DC-4A8A-B7DE-604A78420389}">
          <p14:sldIdLst>
            <p14:sldId id="258"/>
            <p14:sldId id="344"/>
            <p14:sldId id="327"/>
            <p14:sldId id="333"/>
            <p14:sldId id="340"/>
            <p14:sldId id="341"/>
            <p14:sldId id="343"/>
            <p14:sldId id="342"/>
            <p14:sldId id="334"/>
            <p14:sldId id="335"/>
            <p14:sldId id="336"/>
            <p14:sldId id="337"/>
            <p14:sldId id="339"/>
            <p14:sldId id="338"/>
            <p14:sldId id="346"/>
            <p14:sldId id="34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dd Coleman" initials="T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6165D"/>
    <a:srgbClr val="FF3300"/>
    <a:srgbClr val="00CC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98" autoAdjust="0"/>
    <p:restoredTop sz="67851" autoAdjust="0"/>
  </p:normalViewPr>
  <p:slideViewPr>
    <p:cSldViewPr>
      <p:cViewPr varScale="1">
        <p:scale>
          <a:sx n="75" d="100"/>
          <a:sy n="75" d="100"/>
        </p:scale>
        <p:origin x="-19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mlhu.healthunit.com\mlhudata\DATA\Epidemio\Todd\Community%20Drug%20Strategy\CDAS%20Report%20Graph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1\vol2\users\SkelletR\My%20Documents\Crazy%20Graphs!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s1\vol2\users\SkelletR\My%20Documents\Crazy%20Graphs!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0000013\vol1\data\Epidemio\IDU%20HSR\Aggregate%20Data\Death%20Rates\Death%20Rates%20ML%20and%20ON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0000013\vol1\data\Epidemio\IDU%20HSR\Aggregate%20Data\Addiction%20Services\New%20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mlhu.healthunit.com\mlhudata\DATA\Epidemio\Todd\HIV%202005-2016_08.31.20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mlhu.healthunit.com\mlhudata\DATA\Epidemio\Theresa\Hep%20C\Hep%20C%202005-2016_08.30.201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mlhu.healthunit.com\mlhudata\DATA\Epidemio\Theresa\iGAS\iGAS%20trends%20(083016)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F:\S.aureus%20IDU\Koivu%20data\Copy%20of%20Endocarditis%20Admissions%20Chart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Rates of opioid users, Middlesex-London and Ontario, 2009-2012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v>Middlesex-London</c:v>
          </c:tx>
          <c:spPr>
            <a:solidFill>
              <a:schemeClr val="accent1"/>
            </a:solidFill>
            <a:ln>
              <a:noFill/>
            </a:ln>
            <a:effectLst/>
          </c:spPr>
          <c:errBars>
            <c:errBarType val="both"/>
            <c:errValType val="cust"/>
            <c:plus>
              <c:numRef>
                <c:f>Opioid!$E$3:$E$5</c:f>
                <c:numCache>
                  <c:formatCode>General</c:formatCode>
                  <c:ptCount val="3"/>
                </c:numCache>
              </c:numRef>
            </c:plus>
            <c:minus>
              <c:numRef>
                <c:f>Opioid!$E$3:$E$5</c:f>
                <c:numCache>
                  <c:formatCode>General</c:formatCode>
                  <c:ptCount val="3"/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Opioid!$C$3:$C$8</c:f>
              <c:strCache>
                <c:ptCount val="6"/>
                <c:pt idx="0">
                  <c:v>All population</c:v>
                </c:pt>
                <c:pt idx="1">
                  <c:v>Ages 0 - 24</c:v>
                </c:pt>
                <c:pt idx="2">
                  <c:v>Ages 25 - 44</c:v>
                </c:pt>
                <c:pt idx="3">
                  <c:v>Ages 45 - 64</c:v>
                </c:pt>
                <c:pt idx="4">
                  <c:v>Ages 65+</c:v>
                </c:pt>
                <c:pt idx="5">
                  <c:v>Opioid Maintenance Therapy Users</c:v>
                </c:pt>
              </c:strCache>
            </c:strRef>
          </c:cat>
          <c:val>
            <c:numRef>
              <c:f>Opioid!$D$3:$D$8</c:f>
              <c:numCache>
                <c:formatCode>0</c:formatCode>
                <c:ptCount val="6"/>
                <c:pt idx="0">
                  <c:v>1966</c:v>
                </c:pt>
                <c:pt idx="1">
                  <c:v>549</c:v>
                </c:pt>
                <c:pt idx="2">
                  <c:v>1765</c:v>
                </c:pt>
                <c:pt idx="3">
                  <c:v>2215</c:v>
                </c:pt>
                <c:pt idx="4">
                  <c:v>2130</c:v>
                </c:pt>
                <c:pt idx="5">
                  <c:v>178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F0-484F-9068-66E70BAA9378}"/>
            </c:ext>
          </c:extLst>
        </c:ser>
        <c:ser>
          <c:idx val="1"/>
          <c:order val="1"/>
          <c:tx>
            <c:v>Ontario</c:v>
          </c:tx>
          <c:spPr>
            <a:solidFill>
              <a:schemeClr val="accent2"/>
            </a:solidFill>
            <a:ln>
              <a:noFill/>
            </a:ln>
            <a:effectLst/>
          </c:spPr>
          <c:errBars>
            <c:errBarType val="both"/>
            <c:errValType val="cust"/>
            <c:plus>
              <c:numRef>
                <c:f>Opioid!$H$3:$H$6</c:f>
                <c:numCache>
                  <c:formatCode>General</c:formatCode>
                  <c:ptCount val="4"/>
                </c:numCache>
              </c:numRef>
            </c:plus>
            <c:minus>
              <c:numRef>
                <c:f>Opioid!$H$3:$H$6</c:f>
                <c:numCache>
                  <c:formatCode>General</c:formatCode>
                  <c:ptCount val="4"/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Opioid!$C$3:$C$8</c:f>
              <c:strCache>
                <c:ptCount val="6"/>
                <c:pt idx="0">
                  <c:v>All population</c:v>
                </c:pt>
                <c:pt idx="1">
                  <c:v>Ages 0 - 24</c:v>
                </c:pt>
                <c:pt idx="2">
                  <c:v>Ages 25 - 44</c:v>
                </c:pt>
                <c:pt idx="3">
                  <c:v>Ages 45 - 64</c:v>
                </c:pt>
                <c:pt idx="4">
                  <c:v>Ages 65+</c:v>
                </c:pt>
                <c:pt idx="5">
                  <c:v>Opioid Maintenance Therapy Users</c:v>
                </c:pt>
              </c:strCache>
            </c:strRef>
          </c:cat>
          <c:val>
            <c:numRef>
              <c:f>Opioid!$G$3:$G$8</c:f>
              <c:numCache>
                <c:formatCode>0</c:formatCode>
                <c:ptCount val="6"/>
                <c:pt idx="0">
                  <c:v>2054</c:v>
                </c:pt>
                <c:pt idx="1">
                  <c:v>625</c:v>
                </c:pt>
                <c:pt idx="2">
                  <c:v>1956</c:v>
                </c:pt>
                <c:pt idx="3">
                  <c:v>2379</c:v>
                </c:pt>
                <c:pt idx="4">
                  <c:v>2173</c:v>
                </c:pt>
                <c:pt idx="5">
                  <c:v>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F0-484F-9068-66E70BAA9378}"/>
            </c:ext>
          </c:extLst>
        </c:ser>
        <c:axId val="84963712"/>
        <c:axId val="84965248"/>
      </c:barChart>
      <c:catAx>
        <c:axId val="849637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65248"/>
        <c:crosses val="autoZero"/>
        <c:auto val="1"/>
        <c:lblAlgn val="ctr"/>
        <c:lblOffset val="100"/>
      </c:catAx>
      <c:valAx>
        <c:axId val="849652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Rate (per 10,000)</a:t>
                </a: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637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plotArea>
      <c:layout>
        <c:manualLayout>
          <c:layoutTarget val="inner"/>
          <c:xMode val="edge"/>
          <c:yMode val="edge"/>
          <c:x val="0.14316993464052291"/>
          <c:y val="1.7908590753078941E-2"/>
          <c:w val="0.83885620915032677"/>
          <c:h val="0.54520871189178277"/>
        </c:manualLayout>
      </c:layout>
      <c:lineChart>
        <c:grouping val="standard"/>
        <c:ser>
          <c:idx val="0"/>
          <c:order val="0"/>
          <c:tx>
            <c:strRef>
              <c:f>'ED Visits'!$A$1</c:f>
              <c:strCache>
                <c:ptCount val="1"/>
                <c:pt idx="0">
                  <c:v>Op-ML</c:v>
                </c:pt>
              </c:strCache>
            </c:strRef>
          </c:tx>
          <c:spPr>
            <a:ln w="25400" cap="flat" cmpd="sng" algn="ctr">
              <a:solidFill>
                <a:schemeClr val="accent6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Visits'!$D$4:$D$8</c:f>
                <c:numCache>
                  <c:formatCode>General</c:formatCode>
                  <c:ptCount val="5"/>
                  <c:pt idx="0">
                    <c:v>8.4602915539896539</c:v>
                  </c:pt>
                  <c:pt idx="1">
                    <c:v>9.542271910490296</c:v>
                  </c:pt>
                  <c:pt idx="2">
                    <c:v>9.8060895096087073</c:v>
                  </c:pt>
                  <c:pt idx="3">
                    <c:v>9.6877880621573187</c:v>
                  </c:pt>
                  <c:pt idx="4">
                    <c:v>9.0949455890634283</c:v>
                  </c:pt>
                </c:numCache>
              </c:numRef>
            </c:plus>
            <c:minus>
              <c:numRef>
                <c:f>'ED Visits'!$D$4:$D$8</c:f>
                <c:numCache>
                  <c:formatCode>General</c:formatCode>
                  <c:ptCount val="5"/>
                  <c:pt idx="0">
                    <c:v>8.4602915539896539</c:v>
                  </c:pt>
                  <c:pt idx="1">
                    <c:v>9.542271910490296</c:v>
                  </c:pt>
                  <c:pt idx="2">
                    <c:v>9.8060895096087073</c:v>
                  </c:pt>
                  <c:pt idx="3">
                    <c:v>9.6877880621573187</c:v>
                  </c:pt>
                  <c:pt idx="4">
                    <c:v>9.0949455890634283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Visits'!$B$4:$B$8</c:f>
              <c:numCache>
                <c:formatCode>0.0</c:formatCode>
                <c:ptCount val="5"/>
                <c:pt idx="0">
                  <c:v>83.588184420053977</c:v>
                </c:pt>
                <c:pt idx="1">
                  <c:v>107.10713368917706</c:v>
                </c:pt>
                <c:pt idx="2">
                  <c:v>114.19803824867117</c:v>
                </c:pt>
                <c:pt idx="3">
                  <c:v>112.3864179818269</c:v>
                </c:pt>
                <c:pt idx="4">
                  <c:v>99.846887063035084</c:v>
                </c:pt>
              </c:numCache>
            </c:numRef>
          </c:val>
        </c:ser>
        <c:ser>
          <c:idx val="1"/>
          <c:order val="1"/>
          <c:tx>
            <c:strRef>
              <c:f>'ED Visits'!$B$1</c:f>
              <c:strCache>
                <c:ptCount val="1"/>
                <c:pt idx="0">
                  <c:v>Op-ON</c:v>
                </c:pt>
              </c:strCache>
            </c:strRef>
          </c:tx>
          <c:spPr>
            <a:ln w="25400" cap="flat" cmpd="sng" algn="ctr">
              <a:solidFill>
                <a:schemeClr val="accent6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Visits'!$E$4:$E$8</c:f>
                <c:numCache>
                  <c:formatCode>General</c:formatCode>
                  <c:ptCount val="5"/>
                  <c:pt idx="0">
                    <c:v>1.2846574503160364</c:v>
                  </c:pt>
                  <c:pt idx="1">
                    <c:v>1.4170858268034201</c:v>
                  </c:pt>
                  <c:pt idx="2">
                    <c:v>1.4535159579592818</c:v>
                  </c:pt>
                  <c:pt idx="3">
                    <c:v>1.494622600813885</c:v>
                  </c:pt>
                  <c:pt idx="4">
                    <c:v>1.4801722532254458</c:v>
                  </c:pt>
                </c:numCache>
              </c:numRef>
            </c:plus>
            <c:minus>
              <c:numRef>
                <c:f>'ED Visits'!$E$4:$E$8</c:f>
                <c:numCache>
                  <c:formatCode>General</c:formatCode>
                  <c:ptCount val="5"/>
                  <c:pt idx="0">
                    <c:v>1.2846574503160364</c:v>
                  </c:pt>
                  <c:pt idx="1">
                    <c:v>1.4170858268034201</c:v>
                  </c:pt>
                  <c:pt idx="2">
                    <c:v>1.4535159579592818</c:v>
                  </c:pt>
                  <c:pt idx="3">
                    <c:v>1.494622600813885</c:v>
                  </c:pt>
                  <c:pt idx="4">
                    <c:v>1.4801722532254458</c:v>
                  </c:pt>
                </c:numCache>
              </c:numRef>
            </c:minus>
            <c:spPr>
              <a:ln>
                <a:solidFill>
                  <a:schemeClr val="accent6"/>
                </a:solidFill>
              </a:ln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Visits'!$C$4:$C$8</c:f>
              <c:numCache>
                <c:formatCode>0.0</c:formatCode>
                <c:ptCount val="5"/>
                <c:pt idx="0">
                  <c:v>55.557750716045447</c:v>
                </c:pt>
                <c:pt idx="1">
                  <c:v>68.31517321469795</c:v>
                </c:pt>
                <c:pt idx="2">
                  <c:v>72.724968341158373</c:v>
                </c:pt>
                <c:pt idx="3">
                  <c:v>77.725289245959203</c:v>
                </c:pt>
                <c:pt idx="4">
                  <c:v>77.025670361376484</c:v>
                </c:pt>
              </c:numCache>
            </c:numRef>
          </c:val>
        </c:ser>
        <c:ser>
          <c:idx val="2"/>
          <c:order val="2"/>
          <c:tx>
            <c:strRef>
              <c:f>'ED Visits'!$G$1</c:f>
              <c:strCache>
                <c:ptCount val="1"/>
                <c:pt idx="0">
                  <c:v>Ca-ML</c:v>
                </c:pt>
              </c:strCache>
            </c:strRef>
          </c:tx>
          <c:spPr>
            <a:ln w="25400" cap="flat" cmpd="sng" algn="ctr">
              <a:solidFill>
                <a:schemeClr val="accent3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Visits'!$J$4:$J$8</c:f>
                <c:numCache>
                  <c:formatCode>General</c:formatCode>
                  <c:ptCount val="5"/>
                  <c:pt idx="0">
                    <c:v>3.8336729315353821</c:v>
                  </c:pt>
                  <c:pt idx="1">
                    <c:v>3.9036566906551231</c:v>
                  </c:pt>
                  <c:pt idx="2">
                    <c:v>4.0982428292557698</c:v>
                  </c:pt>
                  <c:pt idx="3">
                    <c:v>4.667345822834335</c:v>
                  </c:pt>
                  <c:pt idx="4">
                    <c:v>4.8562001195637512</c:v>
                  </c:pt>
                </c:numCache>
              </c:numRef>
            </c:plus>
            <c:minus>
              <c:numRef>
                <c:f>'ED Visits'!$J$4:$J$8</c:f>
                <c:numCache>
                  <c:formatCode>General</c:formatCode>
                  <c:ptCount val="5"/>
                  <c:pt idx="0">
                    <c:v>3.8336729315353821</c:v>
                  </c:pt>
                  <c:pt idx="1">
                    <c:v>3.9036566906551231</c:v>
                  </c:pt>
                  <c:pt idx="2">
                    <c:v>4.0982428292557698</c:v>
                  </c:pt>
                  <c:pt idx="3">
                    <c:v>4.667345822834335</c:v>
                  </c:pt>
                  <c:pt idx="4">
                    <c:v>4.8562001195637512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Visits'!$H$4:$H$8</c:f>
              <c:numCache>
                <c:formatCode>0.0</c:formatCode>
                <c:ptCount val="5"/>
                <c:pt idx="0">
                  <c:v>17.163440534251073</c:v>
                </c:pt>
                <c:pt idx="1">
                  <c:v>17.92495419178373</c:v>
                </c:pt>
                <c:pt idx="2">
                  <c:v>19.946298427311081</c:v>
                </c:pt>
                <c:pt idx="3">
                  <c:v>26.085822355549727</c:v>
                </c:pt>
                <c:pt idx="4">
                  <c:v>28.466067154040239</c:v>
                </c:pt>
              </c:numCache>
            </c:numRef>
          </c:val>
        </c:ser>
        <c:ser>
          <c:idx val="3"/>
          <c:order val="3"/>
          <c:tx>
            <c:strRef>
              <c:f>'ED Visits'!$H$1</c:f>
              <c:strCache>
                <c:ptCount val="1"/>
                <c:pt idx="0">
                  <c:v>Ca-ON</c:v>
                </c:pt>
              </c:strCache>
            </c:strRef>
          </c:tx>
          <c:spPr>
            <a:ln w="25400" cap="flat" cmpd="sng" algn="ctr">
              <a:solidFill>
                <a:schemeClr val="accent3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Visits'!$K$4:$K$8</c:f>
                <c:numCache>
                  <c:formatCode>General</c:formatCode>
                  <c:ptCount val="5"/>
                  <c:pt idx="0">
                    <c:v>0.76831712865319923</c:v>
                  </c:pt>
                  <c:pt idx="1">
                    <c:v>0.73945464780206582</c:v>
                  </c:pt>
                  <c:pt idx="2">
                    <c:v>0.81384866310086224</c:v>
                  </c:pt>
                  <c:pt idx="3">
                    <c:v>0.90654634935050882</c:v>
                  </c:pt>
                  <c:pt idx="4">
                    <c:v>0.95295487404533219</c:v>
                  </c:pt>
                </c:numCache>
              </c:numRef>
            </c:plus>
            <c:minus>
              <c:numRef>
                <c:f>'ED Visits'!$K$4:$K$8</c:f>
                <c:numCache>
                  <c:formatCode>General</c:formatCode>
                  <c:ptCount val="5"/>
                  <c:pt idx="0">
                    <c:v>0.76831712865319923</c:v>
                  </c:pt>
                  <c:pt idx="1">
                    <c:v>0.73945464780206582</c:v>
                  </c:pt>
                  <c:pt idx="2">
                    <c:v>0.81384866310086224</c:v>
                  </c:pt>
                  <c:pt idx="3">
                    <c:v>0.90654634935050882</c:v>
                  </c:pt>
                  <c:pt idx="4">
                    <c:v>0.95295487404533219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Visits'!$I$4:$I$8</c:f>
              <c:numCache>
                <c:formatCode>0.0</c:formatCode>
                <c:ptCount val="5"/>
                <c:pt idx="0">
                  <c:v>19.872431362593844</c:v>
                </c:pt>
                <c:pt idx="1">
                  <c:v>18.601499337469832</c:v>
                </c:pt>
                <c:pt idx="2">
                  <c:v>22.799810704855201</c:v>
                </c:pt>
                <c:pt idx="3">
                  <c:v>28.594287756093578</c:v>
                </c:pt>
                <c:pt idx="4">
                  <c:v>31.926818283019834</c:v>
                </c:pt>
              </c:numCache>
            </c:numRef>
          </c:val>
        </c:ser>
        <c:ser>
          <c:idx val="4"/>
          <c:order val="4"/>
          <c:tx>
            <c:strRef>
              <c:f>'ED Visits'!$M$1</c:f>
              <c:strCache>
                <c:ptCount val="1"/>
                <c:pt idx="0">
                  <c:v>Co-ML</c:v>
                </c:pt>
              </c:strCache>
            </c:strRef>
          </c:tx>
          <c:spPr>
            <a:ln w="25400" cap="flat" cmpd="sng" algn="ctr">
              <a:solidFill>
                <a:schemeClr val="accent5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Visits'!$P$4:$P$8</c:f>
                <c:numCache>
                  <c:formatCode>General</c:formatCode>
                  <c:ptCount val="5"/>
                  <c:pt idx="0">
                    <c:v>6.8383722485660945</c:v>
                  </c:pt>
                  <c:pt idx="1">
                    <c:v>5.1686042356253887</c:v>
                  </c:pt>
                  <c:pt idx="2">
                    <c:v>5.2791677847095739</c:v>
                  </c:pt>
                  <c:pt idx="3">
                    <c:v>5.8419560092109242</c:v>
                  </c:pt>
                  <c:pt idx="4">
                    <c:v>5.6392274407900702</c:v>
                  </c:pt>
                </c:numCache>
              </c:numRef>
            </c:plus>
            <c:minus>
              <c:numRef>
                <c:f>'ED Visits'!$P$4:$P$8</c:f>
                <c:numCache>
                  <c:formatCode>General</c:formatCode>
                  <c:ptCount val="5"/>
                  <c:pt idx="0">
                    <c:v>6.8383722485660945</c:v>
                  </c:pt>
                  <c:pt idx="1">
                    <c:v>5.1686042356253887</c:v>
                  </c:pt>
                  <c:pt idx="2">
                    <c:v>5.2791677847095739</c:v>
                  </c:pt>
                  <c:pt idx="3">
                    <c:v>5.8419560092109242</c:v>
                  </c:pt>
                  <c:pt idx="4">
                    <c:v>5.6392274407900702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Visits'!$N$4:$N$8</c:f>
              <c:numCache>
                <c:formatCode>0.0</c:formatCode>
                <c:ptCount val="5"/>
                <c:pt idx="0">
                  <c:v>54.610947154435273</c:v>
                </c:pt>
                <c:pt idx="1">
                  <c:v>31.423993768312233</c:v>
                </c:pt>
                <c:pt idx="2">
                  <c:v>33.097703983779965</c:v>
                </c:pt>
                <c:pt idx="3">
                  <c:v>40.867788357027948</c:v>
                </c:pt>
                <c:pt idx="4">
                  <c:v>38.386060253175458</c:v>
                </c:pt>
              </c:numCache>
            </c:numRef>
          </c:val>
        </c:ser>
        <c:ser>
          <c:idx val="5"/>
          <c:order val="5"/>
          <c:tx>
            <c:strRef>
              <c:f>'ED Visits'!$N$1</c:f>
              <c:strCache>
                <c:ptCount val="1"/>
                <c:pt idx="0">
                  <c:v>Co-ON</c:v>
                </c:pt>
              </c:strCache>
            </c:strRef>
          </c:tx>
          <c:spPr>
            <a:ln w="25400" cap="flat" cmpd="sng" algn="ctr">
              <a:solidFill>
                <a:schemeClr val="accent5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Visits'!$Q$4:$Q$8</c:f>
                <c:numCache>
                  <c:formatCode>General</c:formatCode>
                  <c:ptCount val="5"/>
                  <c:pt idx="0">
                    <c:v>1.1746345469532105</c:v>
                  </c:pt>
                  <c:pt idx="1">
                    <c:v>0.95361030220603005</c:v>
                  </c:pt>
                  <c:pt idx="2">
                    <c:v>0.96307278530493379</c:v>
                  </c:pt>
                  <c:pt idx="3">
                    <c:v>0.97643315233362205</c:v>
                  </c:pt>
                  <c:pt idx="4">
                    <c:v>0.99458805641521097</c:v>
                  </c:pt>
                </c:numCache>
              </c:numRef>
            </c:plus>
            <c:minus>
              <c:numRef>
                <c:f>'ED Visits'!$Q$4:$Q$8</c:f>
                <c:numCache>
                  <c:formatCode>General</c:formatCode>
                  <c:ptCount val="5"/>
                  <c:pt idx="0">
                    <c:v>1.1746345469532105</c:v>
                  </c:pt>
                  <c:pt idx="1">
                    <c:v>0.95361030220603005</c:v>
                  </c:pt>
                  <c:pt idx="2">
                    <c:v>0.96307278530493379</c:v>
                  </c:pt>
                  <c:pt idx="3">
                    <c:v>0.97643315233362205</c:v>
                  </c:pt>
                  <c:pt idx="4">
                    <c:v>0.99458805641521097</c:v>
                  </c:pt>
                </c:numCache>
              </c:numRef>
            </c:minus>
            <c:spPr>
              <a:ln>
                <a:solidFill>
                  <a:schemeClr val="accent5"/>
                </a:solidFill>
              </a:ln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Visits'!$O$4:$O$8</c:f>
              <c:numCache>
                <c:formatCode>0.0</c:formatCode>
                <c:ptCount val="5"/>
                <c:pt idx="0">
                  <c:v>46.448908636226172</c:v>
                </c:pt>
                <c:pt idx="1">
                  <c:v>30.936183390123613</c:v>
                </c:pt>
                <c:pt idx="2">
                  <c:v>31.927297113067549</c:v>
                </c:pt>
                <c:pt idx="3">
                  <c:v>33.172964916409995</c:v>
                </c:pt>
                <c:pt idx="4">
                  <c:v>34.777427058289419</c:v>
                </c:pt>
              </c:numCache>
            </c:numRef>
          </c:val>
        </c:ser>
        <c:ser>
          <c:idx val="6"/>
          <c:order val="6"/>
          <c:tx>
            <c:strRef>
              <c:f>'ED Visits'!$S$1</c:f>
              <c:strCache>
                <c:ptCount val="1"/>
                <c:pt idx="0">
                  <c:v>Sed-ML</c:v>
                </c:pt>
              </c:strCache>
            </c:strRef>
          </c:tx>
          <c:spPr>
            <a:ln w="25400" cap="flat" cmpd="sng" algn="ctr">
              <a:solidFill>
                <a:schemeClr val="accent4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Visits'!$V$4:$V$8</c:f>
                <c:numCache>
                  <c:formatCode>General</c:formatCode>
                  <c:ptCount val="5"/>
                  <c:pt idx="0">
                    <c:v>6.3311024774493116</c:v>
                  </c:pt>
                  <c:pt idx="1">
                    <c:v>6.3746446820711036</c:v>
                  </c:pt>
                  <c:pt idx="2">
                    <c:v>5.9683687258088938</c:v>
                  </c:pt>
                  <c:pt idx="3">
                    <c:v>5.8883828798154578</c:v>
                  </c:pt>
                  <c:pt idx="4">
                    <c:v>5.7022375243007053</c:v>
                  </c:pt>
                </c:numCache>
              </c:numRef>
            </c:plus>
            <c:minus>
              <c:numRef>
                <c:f>'ED Visits'!$V$4:$V$8</c:f>
                <c:numCache>
                  <c:formatCode>General</c:formatCode>
                  <c:ptCount val="5"/>
                  <c:pt idx="0">
                    <c:v>6.3311024774493116</c:v>
                  </c:pt>
                  <c:pt idx="1">
                    <c:v>6.3746446820711036</c:v>
                  </c:pt>
                  <c:pt idx="2">
                    <c:v>5.9683687258088938</c:v>
                  </c:pt>
                  <c:pt idx="3">
                    <c:v>5.8883828798154578</c:v>
                  </c:pt>
                  <c:pt idx="4">
                    <c:v>5.7022375243007053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Visits'!$T$4:$T$8</c:f>
              <c:numCache>
                <c:formatCode>0.0</c:formatCode>
                <c:ptCount val="5"/>
                <c:pt idx="0">
                  <c:v>46.809383275230218</c:v>
                </c:pt>
                <c:pt idx="1">
                  <c:v>47.799877844756622</c:v>
                </c:pt>
                <c:pt idx="2">
                  <c:v>42.303687873308064</c:v>
                </c:pt>
                <c:pt idx="3">
                  <c:v>41.519933915916702</c:v>
                </c:pt>
                <c:pt idx="4">
                  <c:v>39.248668348752453</c:v>
                </c:pt>
              </c:numCache>
            </c:numRef>
          </c:val>
        </c:ser>
        <c:ser>
          <c:idx val="7"/>
          <c:order val="7"/>
          <c:tx>
            <c:strRef>
              <c:f>'ED Visits'!$T$1</c:f>
              <c:strCache>
                <c:ptCount val="1"/>
                <c:pt idx="0">
                  <c:v>Sed-ON</c:v>
                </c:pt>
              </c:strCache>
            </c:strRef>
          </c:tx>
          <c:spPr>
            <a:ln w="25400" cap="flat" cmpd="sng" algn="ctr">
              <a:solidFill>
                <a:schemeClr val="accent4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Visits'!$W$4:$W$8</c:f>
                <c:numCache>
                  <c:formatCode>General</c:formatCode>
                  <c:ptCount val="5"/>
                  <c:pt idx="0">
                    <c:v>0.98289830888696761</c:v>
                  </c:pt>
                  <c:pt idx="1">
                    <c:v>0.99233187620597718</c:v>
                  </c:pt>
                  <c:pt idx="2">
                    <c:v>0.97902234162415402</c:v>
                  </c:pt>
                  <c:pt idx="3">
                    <c:v>0.9779734422074382</c:v>
                  </c:pt>
                  <c:pt idx="4">
                    <c:v>1.0039666966145591</c:v>
                  </c:pt>
                </c:numCache>
              </c:numRef>
            </c:plus>
            <c:minus>
              <c:numRef>
                <c:f>'ED Visits'!$W$4:$W$8</c:f>
                <c:numCache>
                  <c:formatCode>General</c:formatCode>
                  <c:ptCount val="5"/>
                  <c:pt idx="0">
                    <c:v>0.98289830888696761</c:v>
                  </c:pt>
                  <c:pt idx="1">
                    <c:v>0.99233187620597718</c:v>
                  </c:pt>
                  <c:pt idx="2">
                    <c:v>0.97902234162415402</c:v>
                  </c:pt>
                  <c:pt idx="3">
                    <c:v>0.9779734422074382</c:v>
                  </c:pt>
                  <c:pt idx="4">
                    <c:v>1.0039666966145591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Visits'!$U$4:$U$8</c:f>
              <c:numCache>
                <c:formatCode>0.0</c:formatCode>
                <c:ptCount val="5"/>
                <c:pt idx="0">
                  <c:v>32.522741755280023</c:v>
                </c:pt>
                <c:pt idx="1">
                  <c:v>33.499532743497745</c:v>
                </c:pt>
                <c:pt idx="2">
                  <c:v>32.993556917175226</c:v>
                </c:pt>
                <c:pt idx="3">
                  <c:v>33.277705897201521</c:v>
                </c:pt>
                <c:pt idx="4">
                  <c:v>35.436398956988185</c:v>
                </c:pt>
              </c:numCache>
            </c:numRef>
          </c:val>
        </c:ser>
        <c:ser>
          <c:idx val="8"/>
          <c:order val="8"/>
          <c:tx>
            <c:strRef>
              <c:f>'ED Visits'!$Y$1</c:f>
              <c:strCache>
                <c:ptCount val="1"/>
                <c:pt idx="0">
                  <c:v>Hall-ML</c:v>
                </c:pt>
              </c:strCache>
            </c:strRef>
          </c:tx>
          <c:spPr>
            <a:ln w="25400" cap="flat" cmpd="sng" algn="ctr">
              <a:solidFill>
                <a:schemeClr val="accent2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Visits'!$AB$4:$AB$8</c:f>
                <c:numCache>
                  <c:formatCode>General</c:formatCode>
                  <c:ptCount val="5"/>
                  <c:pt idx="0">
                    <c:v>2.0491843775363838</c:v>
                  </c:pt>
                  <c:pt idx="1">
                    <c:v>1.7349585291800556</c:v>
                  </c:pt>
                  <c:pt idx="3">
                    <c:v>1.8076552642828141</c:v>
                  </c:pt>
                  <c:pt idx="4">
                    <c:v>1.523987082424235</c:v>
                  </c:pt>
                </c:numCache>
              </c:numRef>
            </c:plus>
            <c:minus>
              <c:numRef>
                <c:f>'ED Visits'!$AB$4:$AB$8</c:f>
                <c:numCache>
                  <c:formatCode>General</c:formatCode>
                  <c:ptCount val="5"/>
                  <c:pt idx="0">
                    <c:v>2.0491843775363838</c:v>
                  </c:pt>
                  <c:pt idx="1">
                    <c:v>1.7349585291800556</c:v>
                  </c:pt>
                  <c:pt idx="3">
                    <c:v>1.8076552642828141</c:v>
                  </c:pt>
                  <c:pt idx="4">
                    <c:v>1.523987082424235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Visits'!$Z$4:$Z$8</c:f>
              <c:numCache>
                <c:formatCode>0.0</c:formatCode>
                <c:ptCount val="5"/>
                <c:pt idx="0">
                  <c:v>4.9038401526431734</c:v>
                </c:pt>
                <c:pt idx="1">
                  <c:v>3.5407316922041949</c:v>
                </c:pt>
                <c:pt idx="3">
                  <c:v>3.9128733533324631</c:v>
                </c:pt>
                <c:pt idx="4">
                  <c:v>2.8034763106251748</c:v>
                </c:pt>
              </c:numCache>
            </c:numRef>
          </c:val>
        </c:ser>
        <c:ser>
          <c:idx val="9"/>
          <c:order val="9"/>
          <c:tx>
            <c:strRef>
              <c:f>'ED Visits'!$Z$1</c:f>
              <c:strCache>
                <c:ptCount val="1"/>
                <c:pt idx="0">
                  <c:v>Hall-ON</c:v>
                </c:pt>
              </c:strCache>
            </c:strRef>
          </c:tx>
          <c:spPr>
            <a:ln w="25400" cap="flat" cmpd="sng" algn="ctr">
              <a:solidFill>
                <a:schemeClr val="accent2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'ED Visits'!$AC$4:$AC$8</c:f>
                <c:numCache>
                  <c:formatCode>General</c:formatCode>
                  <c:ptCount val="5"/>
                  <c:pt idx="0">
                    <c:v>0.33753187499009213</c:v>
                  </c:pt>
                  <c:pt idx="1">
                    <c:v>0.30845317667742411</c:v>
                  </c:pt>
                  <c:pt idx="2">
                    <c:v>0.31090401777485333</c:v>
                  </c:pt>
                  <c:pt idx="3">
                    <c:v>0.33309608078009112</c:v>
                  </c:pt>
                  <c:pt idx="4">
                    <c:v>0.30475599270155301</c:v>
                  </c:pt>
                </c:numCache>
              </c:numRef>
            </c:plus>
            <c:minus>
              <c:numRef>
                <c:f>'ED Visits'!$AC$4:$AC$8</c:f>
                <c:numCache>
                  <c:formatCode>General</c:formatCode>
                  <c:ptCount val="5"/>
                  <c:pt idx="0">
                    <c:v>0.33753187499009213</c:v>
                  </c:pt>
                  <c:pt idx="1">
                    <c:v>0.30845317667742411</c:v>
                  </c:pt>
                  <c:pt idx="2">
                    <c:v>0.31090401777485333</c:v>
                  </c:pt>
                  <c:pt idx="3">
                    <c:v>0.33309608078009112</c:v>
                  </c:pt>
                  <c:pt idx="4">
                    <c:v>0.30475599270155301</c:v>
                  </c:pt>
                </c:numCache>
              </c:numRef>
            </c:minus>
            <c:spPr>
              <a:ln>
                <a:solidFill>
                  <a:schemeClr val="accent2"/>
                </a:solidFill>
              </a:ln>
            </c:spPr>
          </c:errBars>
          <c:cat>
            <c:numRef>
              <c:f>'ED Visits'!$A$4:$A$8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'ED Visits'!$AA$4:$AA$8</c:f>
              <c:numCache>
                <c:formatCode>0.0</c:formatCode>
                <c:ptCount val="5"/>
                <c:pt idx="0">
                  <c:v>3.8353019283449608</c:v>
                </c:pt>
                <c:pt idx="1">
                  <c:v>3.23670679545444</c:v>
                </c:pt>
                <c:pt idx="2">
                  <c:v>3.327335558917512</c:v>
                </c:pt>
                <c:pt idx="3">
                  <c:v>3.8604532920314711</c:v>
                </c:pt>
                <c:pt idx="4">
                  <c:v>3.2652427789452112</c:v>
                </c:pt>
              </c:numCache>
            </c:numRef>
          </c:val>
        </c:ser>
        <c:marker val="1"/>
        <c:axId val="84503168"/>
        <c:axId val="84525440"/>
      </c:lineChart>
      <c:catAx>
        <c:axId val="84503168"/>
        <c:scaling>
          <c:orientation val="minMax"/>
        </c:scaling>
        <c:axPos val="b"/>
        <c:numFmt formatCode="General" sourceLinked="1"/>
        <c:tickLblPos val="nextTo"/>
        <c:crossAx val="84525440"/>
        <c:crosses val="autoZero"/>
        <c:auto val="1"/>
        <c:lblAlgn val="ctr"/>
        <c:lblOffset val="100"/>
      </c:catAx>
      <c:valAx>
        <c:axId val="84525440"/>
        <c:scaling>
          <c:orientation val="minMax"/>
          <c:max val="13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Emergency</a:t>
                </a:r>
                <a:r>
                  <a:rPr lang="en-CA" baseline="0"/>
                  <a:t> department visit r</a:t>
                </a:r>
                <a:r>
                  <a:rPr lang="en-CA"/>
                  <a:t>ate</a:t>
                </a:r>
              </a:p>
              <a:p>
                <a:pPr>
                  <a:defRPr/>
                </a:pPr>
                <a:r>
                  <a:rPr lang="en-CA"/>
                  <a:t> per 100,000 population</a:t>
                </a:r>
              </a:p>
            </c:rich>
          </c:tx>
          <c:layout/>
        </c:title>
        <c:numFmt formatCode="0.0" sourceLinked="1"/>
        <c:tickLblPos val="nextTo"/>
        <c:crossAx val="84503168"/>
        <c:crosses val="autoZero"/>
        <c:crossBetween val="between"/>
        <c:majorUnit val="10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plotArea>
      <c:layout>
        <c:manualLayout>
          <c:layoutTarget val="inner"/>
          <c:xMode val="edge"/>
          <c:yMode val="edge"/>
          <c:x val="0.14316993464052291"/>
          <c:y val="1.7908590753078941E-2"/>
          <c:w val="0.83885620915032677"/>
          <c:h val="0.54520871189178277"/>
        </c:manualLayout>
      </c:layout>
      <c:lineChart>
        <c:grouping val="standard"/>
        <c:ser>
          <c:idx val="0"/>
          <c:order val="0"/>
          <c:tx>
            <c:strRef>
              <c:f>'Hosp-New'!$A$1</c:f>
              <c:strCache>
                <c:ptCount val="1"/>
                <c:pt idx="0">
                  <c:v>Op-ML</c:v>
                </c:pt>
              </c:strCache>
            </c:strRef>
          </c:tx>
          <c:spPr>
            <a:ln w="25400" cap="flat" cmpd="sng" algn="ctr">
              <a:solidFill>
                <a:schemeClr val="accent6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'Hosp-New'!$D$4:$D$8</c:f>
                <c:numCache>
                  <c:formatCode>General</c:formatCode>
                  <c:ptCount val="5"/>
                  <c:pt idx="0">
                    <c:v>5.4567240907214289</c:v>
                  </c:pt>
                  <c:pt idx="1">
                    <c:v>5.8030407790735916</c:v>
                  </c:pt>
                  <c:pt idx="2">
                    <c:v>5.5518180825924421</c:v>
                  </c:pt>
                  <c:pt idx="3">
                    <c:v>5.7951572099303217</c:v>
                  </c:pt>
                  <c:pt idx="4">
                    <c:v>6.4102287508749196</c:v>
                  </c:pt>
                </c:numCache>
              </c:numRef>
            </c:plus>
            <c:minus>
              <c:numRef>
                <c:f>'Hosp-New'!$D$4:$D$8</c:f>
                <c:numCache>
                  <c:formatCode>General</c:formatCode>
                  <c:ptCount val="5"/>
                  <c:pt idx="0">
                    <c:v>5.4567240907214289</c:v>
                  </c:pt>
                  <c:pt idx="1">
                    <c:v>5.8030407790735916</c:v>
                  </c:pt>
                  <c:pt idx="2">
                    <c:v>5.5518180825924421</c:v>
                  </c:pt>
                  <c:pt idx="3">
                    <c:v>5.7951572099303217</c:v>
                  </c:pt>
                  <c:pt idx="4">
                    <c:v>6.4102287508749196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'Hosp-New'!$B$4:$B$8</c:f>
              <c:numCache>
                <c:formatCode>0.0</c:formatCode>
                <c:ptCount val="5"/>
                <c:pt idx="0">
                  <c:v>34.77268471874244</c:v>
                </c:pt>
                <c:pt idx="1">
                  <c:v>39.611935806534419</c:v>
                </c:pt>
                <c:pt idx="2">
                  <c:v>36.604745465504948</c:v>
                </c:pt>
                <c:pt idx="3">
                  <c:v>40.215642798139235</c:v>
                </c:pt>
                <c:pt idx="4">
                  <c:v>49.599965495676159</c:v>
                </c:pt>
              </c:numCache>
            </c:numRef>
          </c:val>
        </c:ser>
        <c:ser>
          <c:idx val="1"/>
          <c:order val="1"/>
          <c:tx>
            <c:strRef>
              <c:f>'Hosp-New'!$B$1</c:f>
              <c:strCache>
                <c:ptCount val="1"/>
                <c:pt idx="0">
                  <c:v>Op-ON</c:v>
                </c:pt>
              </c:strCache>
            </c:strRef>
          </c:tx>
          <c:spPr>
            <a:ln w="25400" cap="flat" cmpd="sng" algn="ctr">
              <a:solidFill>
                <a:schemeClr val="accent6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'Hosp-New'!$E$4:$E$8</c:f>
                <c:numCache>
                  <c:formatCode>General</c:formatCode>
                  <c:ptCount val="5"/>
                  <c:pt idx="0">
                    <c:v>0.80196048412437804</c:v>
                  </c:pt>
                  <c:pt idx="1">
                    <c:v>0.84280116340021205</c:v>
                  </c:pt>
                  <c:pt idx="2">
                    <c:v>0.85607737063234801</c:v>
                  </c:pt>
                  <c:pt idx="3">
                    <c:v>0.91645425398219993</c:v>
                  </c:pt>
                  <c:pt idx="4">
                    <c:v>0.96797504808024804</c:v>
                  </c:pt>
                </c:numCache>
              </c:numRef>
            </c:plus>
            <c:minus>
              <c:numRef>
                <c:f>'Hosp-New'!$E$4:$E$8</c:f>
                <c:numCache>
                  <c:formatCode>General</c:formatCode>
                  <c:ptCount val="5"/>
                  <c:pt idx="0">
                    <c:v>0.80196048412437804</c:v>
                  </c:pt>
                  <c:pt idx="1">
                    <c:v>0.84280116340021205</c:v>
                  </c:pt>
                  <c:pt idx="2">
                    <c:v>0.85607737063234801</c:v>
                  </c:pt>
                  <c:pt idx="3">
                    <c:v>0.91645425398219993</c:v>
                  </c:pt>
                  <c:pt idx="4">
                    <c:v>0.96797504808024804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'Hosp-New'!$C$4:$C$8</c:f>
              <c:numCache>
                <c:formatCode>0.0</c:formatCode>
                <c:ptCount val="5"/>
                <c:pt idx="0">
                  <c:v>21.650897982592539</c:v>
                </c:pt>
                <c:pt idx="1">
                  <c:v>24.164350023747328</c:v>
                </c:pt>
                <c:pt idx="2">
                  <c:v>25.227253237610928</c:v>
                </c:pt>
                <c:pt idx="3">
                  <c:v>29.222733640842872</c:v>
                </c:pt>
                <c:pt idx="4">
                  <c:v>32.941190756297551</c:v>
                </c:pt>
              </c:numCache>
            </c:numRef>
          </c:val>
        </c:ser>
        <c:ser>
          <c:idx val="2"/>
          <c:order val="2"/>
          <c:tx>
            <c:strRef>
              <c:f>'Hosp-New'!$G$1</c:f>
              <c:strCache>
                <c:ptCount val="1"/>
                <c:pt idx="0">
                  <c:v>Ca-ML</c:v>
                </c:pt>
              </c:strCache>
            </c:strRef>
          </c:tx>
          <c:spPr>
            <a:ln w="25400" cap="flat" cmpd="sng" algn="ctr">
              <a:solidFill>
                <a:schemeClr val="accent3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'Hosp-New'!$J$4:$J$8</c:f>
                <c:numCache>
                  <c:formatCode>General</c:formatCode>
                  <c:ptCount val="5"/>
                  <c:pt idx="0">
                    <c:v>2.7974454348298292</c:v>
                  </c:pt>
                  <c:pt idx="1">
                    <c:v>3.3316173322849378</c:v>
                  </c:pt>
                  <c:pt idx="2">
                    <c:v>3.2435038617196947</c:v>
                  </c:pt>
                  <c:pt idx="3">
                    <c:v>3.1884041902860409</c:v>
                  </c:pt>
                  <c:pt idx="4">
                    <c:v>3.4338520353424502</c:v>
                  </c:pt>
                </c:numCache>
              </c:numRef>
            </c:plus>
            <c:minus>
              <c:numRef>
                <c:f>'Hosp-New'!$J$4:$J$8</c:f>
                <c:numCache>
                  <c:formatCode>General</c:formatCode>
                  <c:ptCount val="5"/>
                  <c:pt idx="0">
                    <c:v>2.7974454348298292</c:v>
                  </c:pt>
                  <c:pt idx="1">
                    <c:v>3.3316173322849378</c:v>
                  </c:pt>
                  <c:pt idx="2">
                    <c:v>3.2435038617196947</c:v>
                  </c:pt>
                  <c:pt idx="3">
                    <c:v>3.1884041902860409</c:v>
                  </c:pt>
                  <c:pt idx="4">
                    <c:v>3.4338520353424502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'Hosp-New'!$H$4:$H$8</c:f>
              <c:numCache>
                <c:formatCode>0.0</c:formatCode>
                <c:ptCount val="5"/>
                <c:pt idx="0">
                  <c:v>9.1389748299259086</c:v>
                </c:pt>
                <c:pt idx="1">
                  <c:v>13.056448115002974</c:v>
                </c:pt>
                <c:pt idx="2">
                  <c:v>12.493835278645417</c:v>
                </c:pt>
                <c:pt idx="3">
                  <c:v>12.173383765923219</c:v>
                </c:pt>
                <c:pt idx="4">
                  <c:v>14.23303357702012</c:v>
                </c:pt>
              </c:numCache>
            </c:numRef>
          </c:val>
        </c:ser>
        <c:ser>
          <c:idx val="3"/>
          <c:order val="3"/>
          <c:tx>
            <c:strRef>
              <c:f>'Hosp-New'!$H$1</c:f>
              <c:strCache>
                <c:ptCount val="1"/>
                <c:pt idx="0">
                  <c:v>Ca-ON</c:v>
                </c:pt>
              </c:strCache>
            </c:strRef>
          </c:tx>
          <c:spPr>
            <a:ln w="25400" cap="flat" cmpd="sng" algn="ctr">
              <a:solidFill>
                <a:schemeClr val="accent3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'Hosp-New'!$K$4:$K$8</c:f>
                <c:numCache>
                  <c:formatCode>General</c:formatCode>
                  <c:ptCount val="5"/>
                  <c:pt idx="0">
                    <c:v>0.46663587286171593</c:v>
                  </c:pt>
                  <c:pt idx="1">
                    <c:v>0.46661290118829912</c:v>
                  </c:pt>
                  <c:pt idx="2">
                    <c:v>0.50328576834825578</c:v>
                  </c:pt>
                  <c:pt idx="3">
                    <c:v>0.53114315565570103</c:v>
                  </c:pt>
                  <c:pt idx="4">
                    <c:v>0.56560318517419805</c:v>
                  </c:pt>
                </c:numCache>
              </c:numRef>
            </c:plus>
            <c:minus>
              <c:numRef>
                <c:f>'Hosp-New'!$K$4:$K$8</c:f>
                <c:numCache>
                  <c:formatCode>General</c:formatCode>
                  <c:ptCount val="5"/>
                  <c:pt idx="0">
                    <c:v>0.46663587286171593</c:v>
                  </c:pt>
                  <c:pt idx="1">
                    <c:v>0.46661290118829912</c:v>
                  </c:pt>
                  <c:pt idx="2">
                    <c:v>0.50328576834825578</c:v>
                  </c:pt>
                  <c:pt idx="3">
                    <c:v>0.53114315565570103</c:v>
                  </c:pt>
                  <c:pt idx="4">
                    <c:v>0.56560318517419805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'Hosp-New'!$I$4:$I$8</c:f>
              <c:numCache>
                <c:formatCode>0.0</c:formatCode>
                <c:ptCount val="5"/>
                <c:pt idx="0">
                  <c:v>7.3303754598206119</c:v>
                </c:pt>
                <c:pt idx="1">
                  <c:v>7.4069318628839156</c:v>
                </c:pt>
                <c:pt idx="2">
                  <c:v>8.7191315896179269</c:v>
                </c:pt>
                <c:pt idx="3">
                  <c:v>9.8157261998939767</c:v>
                </c:pt>
                <c:pt idx="4">
                  <c:v>11.246947349700168</c:v>
                </c:pt>
              </c:numCache>
            </c:numRef>
          </c:val>
        </c:ser>
        <c:ser>
          <c:idx val="4"/>
          <c:order val="4"/>
          <c:tx>
            <c:strRef>
              <c:f>'Hosp-New'!$M$1</c:f>
              <c:strCache>
                <c:ptCount val="1"/>
                <c:pt idx="0">
                  <c:v>Co-ML</c:v>
                </c:pt>
              </c:strCache>
            </c:strRef>
          </c:tx>
          <c:spPr>
            <a:ln w="25400" cap="flat" cmpd="sng" algn="ctr">
              <a:solidFill>
                <a:schemeClr val="accent5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'Hosp-New'!$P$4:$P$8</c:f>
                <c:numCache>
                  <c:formatCode>General</c:formatCode>
                  <c:ptCount val="5"/>
                  <c:pt idx="0">
                    <c:v>3.0582130406483778</c:v>
                  </c:pt>
                  <c:pt idx="1">
                    <c:v>3.0670023526516408</c:v>
                  </c:pt>
                  <c:pt idx="2">
                    <c:v>2.7842077415484496</c:v>
                  </c:pt>
                  <c:pt idx="3">
                    <c:v>3.272693723277786</c:v>
                  </c:pt>
                  <c:pt idx="4">
                    <c:v>3.4597682674236041</c:v>
                  </c:pt>
                </c:numCache>
              </c:numRef>
            </c:plus>
            <c:minus>
              <c:numRef>
                <c:f>'Hosp-New'!$P$4:$P$8</c:f>
                <c:numCache>
                  <c:formatCode>General</c:formatCode>
                  <c:ptCount val="5"/>
                  <c:pt idx="0">
                    <c:v>3.0582130406483778</c:v>
                  </c:pt>
                  <c:pt idx="1">
                    <c:v>3.0670023526516408</c:v>
                  </c:pt>
                  <c:pt idx="2">
                    <c:v>2.7842077415484496</c:v>
                  </c:pt>
                  <c:pt idx="3">
                    <c:v>3.272693723277786</c:v>
                  </c:pt>
                  <c:pt idx="4">
                    <c:v>3.4597682674236041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'Hosp-New'!$N$4:$N$8</c:f>
              <c:numCache>
                <c:formatCode>0.0</c:formatCode>
                <c:ptCount val="5"/>
                <c:pt idx="0">
                  <c:v>10.922189430887066</c:v>
                </c:pt>
                <c:pt idx="1">
                  <c:v>11.064786538138117</c:v>
                </c:pt>
                <c:pt idx="2">
                  <c:v>9.2059838895281967</c:v>
                </c:pt>
                <c:pt idx="3">
                  <c:v>12.825529324811972</c:v>
                </c:pt>
                <c:pt idx="4">
                  <c:v>14.448685600914358</c:v>
                </c:pt>
              </c:numCache>
            </c:numRef>
          </c:val>
        </c:ser>
        <c:ser>
          <c:idx val="5"/>
          <c:order val="5"/>
          <c:tx>
            <c:strRef>
              <c:f>'Hosp-New'!$N$1</c:f>
              <c:strCache>
                <c:ptCount val="1"/>
                <c:pt idx="0">
                  <c:v>Co-ON</c:v>
                </c:pt>
              </c:strCache>
            </c:strRef>
          </c:tx>
          <c:spPr>
            <a:ln w="25400" cap="flat" cmpd="sng" algn="ctr">
              <a:solidFill>
                <a:schemeClr val="accent5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'Hosp-New'!$Q$4:$Q$8</c:f>
                <c:numCache>
                  <c:formatCode>General</c:formatCode>
                  <c:ptCount val="5"/>
                  <c:pt idx="0">
                    <c:v>0.65800566245741443</c:v>
                  </c:pt>
                  <c:pt idx="1">
                    <c:v>0.54343978109619573</c:v>
                  </c:pt>
                  <c:pt idx="2">
                    <c:v>0.57366176244900224</c:v>
                  </c:pt>
                  <c:pt idx="3">
                    <c:v>0.55760777210980939</c:v>
                  </c:pt>
                  <c:pt idx="4">
                    <c:v>0.58157500092585079</c:v>
                  </c:pt>
                </c:numCache>
              </c:numRef>
            </c:plus>
            <c:minus>
              <c:numRef>
                <c:f>'Hosp-New'!$Q$4:$Q$8</c:f>
                <c:numCache>
                  <c:formatCode>General</c:formatCode>
                  <c:ptCount val="5"/>
                  <c:pt idx="0">
                    <c:v>0.65800566245741443</c:v>
                  </c:pt>
                  <c:pt idx="1">
                    <c:v>0.54343978109619573</c:v>
                  </c:pt>
                  <c:pt idx="2">
                    <c:v>0.57366176244900224</c:v>
                  </c:pt>
                  <c:pt idx="3">
                    <c:v>0.55760777210980939</c:v>
                  </c:pt>
                  <c:pt idx="4">
                    <c:v>0.58157500092585079</c:v>
                  </c:pt>
                </c:numCache>
              </c:numRef>
            </c:minus>
            <c:spPr>
              <a:ln>
                <a:solidFill>
                  <a:schemeClr val="accent5"/>
                </a:solidFill>
              </a:ln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'Hosp-New'!$O$4:$O$8</c:f>
              <c:numCache>
                <c:formatCode>0.0</c:formatCode>
                <c:ptCount val="5"/>
                <c:pt idx="0">
                  <c:v>14.575693820423906</c:v>
                </c:pt>
                <c:pt idx="1">
                  <c:v>10.046799107403499</c:v>
                </c:pt>
                <c:pt idx="2">
                  <c:v>11.328065152860058</c:v>
                </c:pt>
                <c:pt idx="3">
                  <c:v>10.818247016041679</c:v>
                </c:pt>
                <c:pt idx="4">
                  <c:v>11.891110891124743</c:v>
                </c:pt>
              </c:numCache>
            </c:numRef>
          </c:val>
        </c:ser>
        <c:ser>
          <c:idx val="6"/>
          <c:order val="6"/>
          <c:tx>
            <c:strRef>
              <c:f>'Hosp-New'!$S$1</c:f>
              <c:strCache>
                <c:ptCount val="1"/>
                <c:pt idx="0">
                  <c:v>Sed-ML</c:v>
                </c:pt>
              </c:strCache>
            </c:strRef>
          </c:tx>
          <c:spPr>
            <a:ln w="25400" cap="flat" cmpd="sng" algn="ctr">
              <a:solidFill>
                <a:schemeClr val="accent4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'Hosp-New'!$V$4:$V$8</c:f>
                <c:numCache>
                  <c:formatCode>General</c:formatCode>
                  <c:ptCount val="5"/>
                  <c:pt idx="0">
                    <c:v>3.5760789413210938</c:v>
                  </c:pt>
                  <c:pt idx="1">
                    <c:v>3.9036566906551231</c:v>
                  </c:pt>
                  <c:pt idx="2">
                    <c:v>3.5686301213917311</c:v>
                  </c:pt>
                  <c:pt idx="3">
                    <c:v>3.1884041902860409</c:v>
                  </c:pt>
                  <c:pt idx="4">
                    <c:v>3.6113621316819478</c:v>
                  </c:pt>
                </c:numCache>
              </c:numRef>
            </c:plus>
            <c:minus>
              <c:numRef>
                <c:f>'Hosp-New'!$V$4:$V$8</c:f>
                <c:numCache>
                  <c:formatCode>General</c:formatCode>
                  <c:ptCount val="5"/>
                  <c:pt idx="0">
                    <c:v>3.5760789413210938</c:v>
                  </c:pt>
                  <c:pt idx="1">
                    <c:v>3.9036566906551231</c:v>
                  </c:pt>
                  <c:pt idx="2">
                    <c:v>3.5686301213917311</c:v>
                  </c:pt>
                  <c:pt idx="3">
                    <c:v>3.1884041902860409</c:v>
                  </c:pt>
                  <c:pt idx="4">
                    <c:v>3.6113621316819478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'Hosp-New'!$T$4:$T$8</c:f>
              <c:numCache>
                <c:formatCode>0.0</c:formatCode>
                <c:ptCount val="5"/>
                <c:pt idx="0">
                  <c:v>14.934422283049653</c:v>
                </c:pt>
                <c:pt idx="1">
                  <c:v>17.92495419178373</c:v>
                </c:pt>
                <c:pt idx="2">
                  <c:v>15.124116389939168</c:v>
                </c:pt>
                <c:pt idx="3">
                  <c:v>12.173383765923219</c:v>
                </c:pt>
                <c:pt idx="4">
                  <c:v>15.742597744279831</c:v>
                </c:pt>
              </c:numCache>
            </c:numRef>
          </c:val>
        </c:ser>
        <c:ser>
          <c:idx val="7"/>
          <c:order val="7"/>
          <c:tx>
            <c:strRef>
              <c:f>'Hosp-New'!$T$1</c:f>
              <c:strCache>
                <c:ptCount val="1"/>
                <c:pt idx="0">
                  <c:v>Sed-ON</c:v>
                </c:pt>
              </c:strCache>
            </c:strRef>
          </c:tx>
          <c:spPr>
            <a:ln w="25400" cap="flat" cmpd="sng" algn="ctr">
              <a:solidFill>
                <a:schemeClr val="accent4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'Hosp-New'!$W$4:$W$8</c:f>
                <c:numCache>
                  <c:formatCode>General</c:formatCode>
                  <c:ptCount val="5"/>
                  <c:pt idx="0">
                    <c:v>0.65010404038191505</c:v>
                  </c:pt>
                  <c:pt idx="1">
                    <c:v>0.65835467056545838</c:v>
                  </c:pt>
                  <c:pt idx="2">
                    <c:v>0.65685685696668128</c:v>
                  </c:pt>
                  <c:pt idx="3">
                    <c:v>0.64253277619717919</c:v>
                  </c:pt>
                  <c:pt idx="4">
                    <c:v>0.64362831184078328</c:v>
                  </c:pt>
                </c:numCache>
              </c:numRef>
            </c:plus>
            <c:minus>
              <c:numRef>
                <c:f>'Hosp-New'!$W$4:$W$8</c:f>
                <c:numCache>
                  <c:formatCode>General</c:formatCode>
                  <c:ptCount val="5"/>
                  <c:pt idx="0">
                    <c:v>0.65010404038191505</c:v>
                  </c:pt>
                  <c:pt idx="1">
                    <c:v>0.65835467056545838</c:v>
                  </c:pt>
                  <c:pt idx="2">
                    <c:v>0.65685685696668128</c:v>
                  </c:pt>
                  <c:pt idx="3">
                    <c:v>0.64253277619717919</c:v>
                  </c:pt>
                  <c:pt idx="4">
                    <c:v>0.64362831184078328</c:v>
                  </c:pt>
                </c:numCache>
              </c:numRef>
            </c:minus>
            <c:spPr>
              <a:ln>
                <a:solidFill>
                  <a:schemeClr val="accent4"/>
                </a:solidFill>
              </a:ln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'Hosp-New'!$U$4:$U$8</c:f>
              <c:numCache>
                <c:formatCode>0.0</c:formatCode>
                <c:ptCount val="5"/>
                <c:pt idx="0">
                  <c:v>14.227732959989373</c:v>
                </c:pt>
                <c:pt idx="1">
                  <c:v>14.744997623736882</c:v>
                </c:pt>
                <c:pt idx="2">
                  <c:v>14.852015994804523</c:v>
                </c:pt>
                <c:pt idx="3">
                  <c:v>14.3644773656985</c:v>
                </c:pt>
                <c:pt idx="4">
                  <c:v>14.564019379104829</c:v>
                </c:pt>
              </c:numCache>
            </c:numRef>
          </c:val>
        </c:ser>
        <c:ser>
          <c:idx val="8"/>
          <c:order val="8"/>
          <c:tx>
            <c:strRef>
              <c:f>'Hosp-New'!$Y$1</c:f>
              <c:strCache>
                <c:ptCount val="1"/>
                <c:pt idx="0">
                  <c:v>Hall-ML</c:v>
                </c:pt>
              </c:strCache>
            </c:strRef>
          </c:tx>
          <c:spPr>
            <a:ln w="25400" cap="flat" cmpd="sng" algn="ctr">
              <a:solidFill>
                <a:schemeClr val="accent2"/>
              </a:solidFill>
              <a:prstDash val="solid"/>
            </a:ln>
            <a:effectLst/>
          </c:spPr>
          <c:marker>
            <c:symbol val="none"/>
          </c:marker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'Hosp-New'!$Z$4:$Z$8</c:f>
              <c:numCache>
                <c:formatCode>General</c:formatCode>
                <c:ptCount val="5"/>
              </c:numCache>
            </c:numRef>
          </c:val>
        </c:ser>
        <c:ser>
          <c:idx val="9"/>
          <c:order val="9"/>
          <c:tx>
            <c:strRef>
              <c:f>'Hosp-New'!$Z$1</c:f>
              <c:strCache>
                <c:ptCount val="1"/>
                <c:pt idx="0">
                  <c:v>Hall-ON</c:v>
                </c:pt>
              </c:strCache>
            </c:strRef>
          </c:tx>
          <c:spPr>
            <a:ln w="25400" cap="flat" cmpd="sng" algn="ctr">
              <a:solidFill>
                <a:schemeClr val="accent2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'Hosp-New'!$AC$4:$AC$8</c:f>
                <c:numCache>
                  <c:formatCode>General</c:formatCode>
                  <c:ptCount val="5"/>
                  <c:pt idx="0">
                    <c:v>0.14054751758282311</c:v>
                  </c:pt>
                  <c:pt idx="1">
                    <c:v>0.128138753112058</c:v>
                  </c:pt>
                  <c:pt idx="2">
                    <c:v>0.13339590740751101</c:v>
                  </c:pt>
                  <c:pt idx="3">
                    <c:v>0.12950662133578694</c:v>
                  </c:pt>
                  <c:pt idx="4">
                    <c:v>0.13767472393179395</c:v>
                  </c:pt>
                </c:numCache>
              </c:numRef>
            </c:plus>
            <c:minus>
              <c:numRef>
                <c:f>'Hosp-New'!$AC$4:$AC$8</c:f>
                <c:numCache>
                  <c:formatCode>General</c:formatCode>
                  <c:ptCount val="5"/>
                  <c:pt idx="0">
                    <c:v>0.14054751758282311</c:v>
                  </c:pt>
                  <c:pt idx="1">
                    <c:v>0.128138753112058</c:v>
                  </c:pt>
                  <c:pt idx="2">
                    <c:v>0.13339590740751101</c:v>
                  </c:pt>
                  <c:pt idx="3">
                    <c:v>0.12950662133578694</c:v>
                  </c:pt>
                  <c:pt idx="4">
                    <c:v>0.13767472393179395</c:v>
                  </c:pt>
                </c:numCache>
              </c:numRef>
            </c:minus>
            <c:spPr>
              <a:ln>
                <a:solidFill>
                  <a:schemeClr val="accent2"/>
                </a:solidFill>
              </a:ln>
            </c:spPr>
          </c:errBars>
          <c:cat>
            <c:numRef>
              <c:f>'Hosp-New'!$A$4:$A$8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'Hosp-New'!$AA$4:$AA$8</c:f>
              <c:numCache>
                <c:formatCode>0.0</c:formatCode>
                <c:ptCount val="5"/>
                <c:pt idx="0">
                  <c:v>0.66499186660819987</c:v>
                </c:pt>
                <c:pt idx="1">
                  <c:v>0.55858060536211396</c:v>
                </c:pt>
                <c:pt idx="2">
                  <c:v>0.61253222789163175</c:v>
                </c:pt>
                <c:pt idx="3">
                  <c:v>0.58355689298150082</c:v>
                </c:pt>
                <c:pt idx="4">
                  <c:v>0.66637607733575721</c:v>
                </c:pt>
              </c:numCache>
            </c:numRef>
          </c:val>
        </c:ser>
        <c:marker val="1"/>
        <c:axId val="85102976"/>
        <c:axId val="85104512"/>
      </c:lineChart>
      <c:catAx>
        <c:axId val="85102976"/>
        <c:scaling>
          <c:orientation val="minMax"/>
        </c:scaling>
        <c:axPos val="b"/>
        <c:numFmt formatCode="General" sourceLinked="1"/>
        <c:tickLblPos val="nextTo"/>
        <c:crossAx val="85104512"/>
        <c:crosses val="autoZero"/>
        <c:auto val="1"/>
        <c:lblAlgn val="ctr"/>
        <c:lblOffset val="100"/>
      </c:catAx>
      <c:valAx>
        <c:axId val="8510451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Inpatient hospitalization rate</a:t>
                </a:r>
              </a:p>
              <a:p>
                <a:pPr>
                  <a:defRPr/>
                </a:pPr>
                <a:r>
                  <a:rPr lang="en-CA"/>
                  <a:t> per 100,000 population</a:t>
                </a:r>
              </a:p>
            </c:rich>
          </c:tx>
          <c:layout/>
        </c:title>
        <c:numFmt formatCode="0.0" sourceLinked="1"/>
        <c:tickLblPos val="nextTo"/>
        <c:crossAx val="8510297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plotArea>
      <c:layout>
        <c:manualLayout>
          <c:layoutTarget val="inner"/>
          <c:xMode val="edge"/>
          <c:yMode val="edge"/>
          <c:x val="0.23576654678323894"/>
          <c:y val="1.367980907142086E-2"/>
          <c:w val="0.78346405228758165"/>
          <c:h val="0.84333106198263641"/>
        </c:manualLayout>
      </c:layout>
      <c:lineChart>
        <c:grouping val="standard"/>
        <c:ser>
          <c:idx val="0"/>
          <c:order val="0"/>
          <c:tx>
            <c:v>PO Deaths- ML</c:v>
          </c:tx>
          <c:spPr>
            <a:ln w="25400" cap="flat" cmpd="sng" algn="ctr">
              <a:solidFill>
                <a:schemeClr val="accent6"/>
              </a:solidFill>
              <a:prstDash val="solid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(Death_Rates!$K$5,Death_Rates!$M$5,Death_Rates!$O$5,Death_Rates!$Q$5,Death_Rates!$S$5)</c:f>
                <c:numCache>
                  <c:formatCode>General</c:formatCode>
                  <c:ptCount val="5"/>
                  <c:pt idx="0">
                    <c:v>1.8535570108762276</c:v>
                  </c:pt>
                  <c:pt idx="1">
                    <c:v>2.034419206976553</c:v>
                  </c:pt>
                  <c:pt idx="2">
                    <c:v>1.9212858724969424</c:v>
                  </c:pt>
                  <c:pt idx="3">
                    <c:v>1.536211577737798</c:v>
                  </c:pt>
                  <c:pt idx="4">
                    <c:v>2.7064595340554187</c:v>
                  </c:pt>
                </c:numCache>
              </c:numRef>
            </c:plus>
            <c:minus>
              <c:numRef>
                <c:f>(Death_Rates!$K$5,Death_Rates!$M$5,Death_Rates!$O$5,Death_Rates!$Q$5,Death_Rates!$S$5)</c:f>
                <c:numCache>
                  <c:formatCode>General</c:formatCode>
                  <c:ptCount val="5"/>
                  <c:pt idx="0">
                    <c:v>1.8535570108762276</c:v>
                  </c:pt>
                  <c:pt idx="1">
                    <c:v>2.034419206976553</c:v>
                  </c:pt>
                  <c:pt idx="2">
                    <c:v>1.9212858724969424</c:v>
                  </c:pt>
                  <c:pt idx="3">
                    <c:v>1.536211577737798</c:v>
                  </c:pt>
                  <c:pt idx="4">
                    <c:v>2.7064595340554187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strRef>
              <c:f>Death_Rates!$B$4:$F$4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strCache>
            </c:strRef>
          </c:cat>
          <c:val>
            <c:numRef>
              <c:f>(Death_Rates!$J$5,Death_Rates!$L$5,Death_Rates!$N$5,Death_Rates!$P$5,Death_Rates!$R$5)</c:f>
              <c:numCache>
                <c:formatCode>0.0</c:formatCode>
                <c:ptCount val="5"/>
                <c:pt idx="0">
                  <c:v>4.0122328521625894</c:v>
                </c:pt>
                <c:pt idx="1">
                  <c:v>4.8685060767807631</c:v>
                </c:pt>
                <c:pt idx="2">
                  <c:v>4.3838018521562789</c:v>
                </c:pt>
                <c:pt idx="3">
                  <c:v>2.8259640885178912</c:v>
                </c:pt>
                <c:pt idx="4">
                  <c:v>8.8417329796640214</c:v>
                </c:pt>
              </c:numCache>
            </c:numRef>
          </c:val>
        </c:ser>
        <c:ser>
          <c:idx val="1"/>
          <c:order val="1"/>
          <c:tx>
            <c:v>PO Deaths- ON</c:v>
          </c:tx>
          <c:spPr>
            <a:ln w="25400" cap="flat" cmpd="sng" algn="ctr">
              <a:solidFill>
                <a:schemeClr val="accent6"/>
              </a:solidFill>
              <a:prstDash val="dash"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plus>
              <c:numRef>
                <c:f>(Death_Rates!$K$12,Death_Rates!$M$12,Death_Rates!$O$12,Death_Rates!$Q$12,Death_Rates!$S$12)</c:f>
                <c:numCache>
                  <c:formatCode>General</c:formatCode>
                  <c:ptCount val="5"/>
                  <c:pt idx="0">
                    <c:v>0.2810950351656451</c:v>
                  </c:pt>
                  <c:pt idx="1">
                    <c:v>0.3153045212477722</c:v>
                  </c:pt>
                  <c:pt idx="2">
                    <c:v>0.32405143163745515</c:v>
                  </c:pt>
                  <c:pt idx="3">
                    <c:v>0.33115381302279012</c:v>
                  </c:pt>
                  <c:pt idx="4">
                    <c:v>0.34095926678436811</c:v>
                  </c:pt>
                </c:numCache>
              </c:numRef>
            </c:plus>
            <c:minus>
              <c:numRef>
                <c:f>(Death_Rates!$K$12,Death_Rates!$M$12,Death_Rates!$O$12,Death_Rates!$Q$12,Death_Rates!$S$12)</c:f>
                <c:numCache>
                  <c:formatCode>General</c:formatCode>
                  <c:ptCount val="5"/>
                  <c:pt idx="0">
                    <c:v>0.2810950351656451</c:v>
                  </c:pt>
                  <c:pt idx="1">
                    <c:v>0.3153045212477722</c:v>
                  </c:pt>
                  <c:pt idx="2">
                    <c:v>0.32405143163745515</c:v>
                  </c:pt>
                  <c:pt idx="3">
                    <c:v>0.33115381302279012</c:v>
                  </c:pt>
                  <c:pt idx="4">
                    <c:v>0.34095926678436811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strRef>
              <c:f>Death_Rates!$B$4:$F$4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strCache>
            </c:strRef>
          </c:cat>
          <c:val>
            <c:numRef>
              <c:f>(Death_Rates!$J$12,Death_Rates!$L$12,Death_Rates!$N$12,Death_Rates!$P$12,Death_Rates!$R$12)</c:f>
              <c:numCache>
                <c:formatCode>0.0</c:formatCode>
                <c:ptCount val="5"/>
                <c:pt idx="0">
                  <c:v>2.6599674664327959</c:v>
                </c:pt>
                <c:pt idx="1">
                  <c:v>3.38209078863088</c:v>
                </c:pt>
                <c:pt idx="2">
                  <c:v>3.6146963571876589</c:v>
                </c:pt>
                <c:pt idx="3">
                  <c:v>3.8155643002636621</c:v>
                </c:pt>
                <c:pt idx="4">
                  <c:v>4.0871066076593081</c:v>
                </c:pt>
              </c:numCache>
            </c:numRef>
          </c:val>
        </c:ser>
        <c:marker val="1"/>
        <c:axId val="97949184"/>
        <c:axId val="97950720"/>
      </c:lineChart>
      <c:catAx>
        <c:axId val="97949184"/>
        <c:scaling>
          <c:orientation val="minMax"/>
        </c:scaling>
        <c:axPos val="b"/>
        <c:numFmt formatCode="General" sourceLinked="1"/>
        <c:tickLblPos val="nextTo"/>
        <c:crossAx val="97950720"/>
        <c:crosses val="autoZero"/>
        <c:auto val="1"/>
        <c:lblAlgn val="ctr"/>
        <c:lblOffset val="100"/>
      </c:catAx>
      <c:valAx>
        <c:axId val="97950720"/>
        <c:scaling>
          <c:orientation val="minMax"/>
          <c:max val="12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Death rate</a:t>
                </a:r>
                <a:r>
                  <a:rPr lang="en-CA" baseline="0"/>
                  <a:t> due to acute drug toxicity</a:t>
                </a:r>
              </a:p>
              <a:p>
                <a:pPr>
                  <a:defRPr/>
                </a:pPr>
                <a:r>
                  <a:rPr lang="en-CA" baseline="0"/>
                  <a:t>per 100,000 population</a:t>
                </a:r>
              </a:p>
            </c:rich>
          </c:tx>
          <c:layout>
            <c:manualLayout>
              <c:xMode val="edge"/>
              <c:yMode val="edge"/>
              <c:x val="3.1089479714802994E-2"/>
              <c:y val="0.22078109422368711"/>
            </c:manualLayout>
          </c:layout>
        </c:title>
        <c:numFmt formatCode="0.0" sourceLinked="1"/>
        <c:tickLblPos val="nextTo"/>
        <c:crossAx val="979491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>
        <c:manualLayout>
          <c:layoutTarget val="inner"/>
          <c:xMode val="edge"/>
          <c:yMode val="edge"/>
          <c:x val="0.10151278884257114"/>
          <c:y val="1.7908590753078941E-2"/>
          <c:w val="0.80126498893520637"/>
          <c:h val="0.8020247829598226"/>
        </c:manualLayout>
      </c:layout>
      <c:barChart>
        <c:barDir val="col"/>
        <c:grouping val="clustered"/>
        <c:ser>
          <c:idx val="0"/>
          <c:order val="0"/>
          <c:tx>
            <c:strRef>
              <c:f>'Figure 7.1'!$B$34</c:f>
              <c:strCache>
                <c:ptCount val="1"/>
                <c:pt idx="0">
                  <c:v>ML</c:v>
                </c:pt>
              </c:strCache>
            </c:strRef>
          </c:tx>
          <c:spPr>
            <a:solidFill>
              <a:schemeClr val="accent6"/>
            </a:solidFill>
            <a:ln w="25400" cap="flat" cmpd="sng" algn="ctr">
              <a:solidFill>
                <a:schemeClr val="accent6"/>
              </a:solidFill>
              <a:prstDash val="solid"/>
            </a:ln>
            <a:effectLst/>
          </c:spPr>
          <c:errBars>
            <c:errBarType val="both"/>
            <c:errValType val="cust"/>
            <c:plus>
              <c:numRef>
                <c:f>'Figure 7.1'!$D$35:$D$44</c:f>
                <c:numCache>
                  <c:formatCode>General</c:formatCode>
                  <c:ptCount val="10"/>
                  <c:pt idx="0">
                    <c:v>35.867422117831147</c:v>
                  </c:pt>
                  <c:pt idx="1">
                    <c:v>33.723331039229194</c:v>
                  </c:pt>
                  <c:pt idx="2">
                    <c:v>25.806612443654242</c:v>
                  </c:pt>
                  <c:pt idx="3">
                    <c:v>23.712082470229866</c:v>
                  </c:pt>
                  <c:pt idx="4">
                    <c:v>16.243307208831997</c:v>
                  </c:pt>
                  <c:pt idx="5">
                    <c:v>8.2052405776906507</c:v>
                  </c:pt>
                  <c:pt idx="6">
                    <c:v>7.9803966791983809</c:v>
                  </c:pt>
                  <c:pt idx="7">
                    <c:v>5.7230390548890577</c:v>
                  </c:pt>
                  <c:pt idx="8">
                    <c:v>5.5617942368964961</c:v>
                  </c:pt>
                  <c:pt idx="9">
                    <c:v>4.0467997247075038</c:v>
                  </c:pt>
                </c:numCache>
              </c:numRef>
            </c:plus>
            <c:minus>
              <c:numRef>
                <c:f>'Figure 7.1'!$D$35:$D$44</c:f>
                <c:numCache>
                  <c:formatCode>General</c:formatCode>
                  <c:ptCount val="10"/>
                  <c:pt idx="0">
                    <c:v>35.867422117831147</c:v>
                  </c:pt>
                  <c:pt idx="1">
                    <c:v>33.723331039229194</c:v>
                  </c:pt>
                  <c:pt idx="2">
                    <c:v>25.806612443654242</c:v>
                  </c:pt>
                  <c:pt idx="3">
                    <c:v>23.712082470229866</c:v>
                  </c:pt>
                  <c:pt idx="4">
                    <c:v>16.243307208831997</c:v>
                  </c:pt>
                  <c:pt idx="5">
                    <c:v>8.2052405776906507</c:v>
                  </c:pt>
                  <c:pt idx="6">
                    <c:v>7.9803966791983809</c:v>
                  </c:pt>
                  <c:pt idx="7">
                    <c:v>5.7230390548890577</c:v>
                  </c:pt>
                  <c:pt idx="8">
                    <c:v>5.5617942368964961</c:v>
                  </c:pt>
                  <c:pt idx="9">
                    <c:v>4.0467997247075038</c:v>
                  </c:pt>
                </c:numCache>
              </c:numRef>
            </c:minus>
          </c:errBars>
          <c:cat>
            <c:strRef>
              <c:f>'Figure 7.1'!$A$35:$A$44</c:f>
              <c:strCache>
                <c:ptCount val="10"/>
                <c:pt idx="0">
                  <c:v>Cannabis</c:v>
                </c:pt>
                <c:pt idx="1">
                  <c:v>PO</c:v>
                </c:pt>
                <c:pt idx="2">
                  <c:v>Meth</c:v>
                </c:pt>
                <c:pt idx="3">
                  <c:v>Cocaine</c:v>
                </c:pt>
                <c:pt idx="4">
                  <c:v>Stimulants</c:v>
                </c:pt>
                <c:pt idx="5">
                  <c:v>Benzo</c:v>
                </c:pt>
                <c:pt idx="6">
                  <c:v>Heroin/ Opium</c:v>
                </c:pt>
                <c:pt idx="7">
                  <c:v>OTC CP</c:v>
                </c:pt>
                <c:pt idx="8">
                  <c:v>Ecstasy</c:v>
                </c:pt>
                <c:pt idx="9">
                  <c:v>Hall</c:v>
                </c:pt>
              </c:strCache>
            </c:strRef>
          </c:cat>
          <c:val>
            <c:numRef>
              <c:f>'Figure 7.1'!$B$35:$B$44</c:f>
              <c:numCache>
                <c:formatCode>0.0</c:formatCode>
                <c:ptCount val="10"/>
                <c:pt idx="0">
                  <c:v>486.57949070887815</c:v>
                </c:pt>
                <c:pt idx="1">
                  <c:v>430.1445285615967</c:v>
                </c:pt>
                <c:pt idx="2">
                  <c:v>251.89263592567104</c:v>
                </c:pt>
                <c:pt idx="3">
                  <c:v>212.66345492085333</c:v>
                </c:pt>
                <c:pt idx="4">
                  <c:v>99.793530626290433</c:v>
                </c:pt>
                <c:pt idx="5">
                  <c:v>25.464556090846525</c:v>
                </c:pt>
                <c:pt idx="6">
                  <c:v>24.088093599449412</c:v>
                </c:pt>
                <c:pt idx="7">
                  <c:v>12.388162422573982</c:v>
                </c:pt>
                <c:pt idx="8">
                  <c:v>11.699931176875426</c:v>
                </c:pt>
                <c:pt idx="9">
                  <c:v>6.1940812112869876</c:v>
                </c:pt>
              </c:numCache>
            </c:numRef>
          </c:val>
        </c:ser>
        <c:ser>
          <c:idx val="1"/>
          <c:order val="1"/>
          <c:tx>
            <c:strRef>
              <c:f>'Figure 7.1'!$C$34</c:f>
              <c:strCache>
                <c:ptCount val="1"/>
                <c:pt idx="0">
                  <c:v>ON</c:v>
                </c:pt>
              </c:strCache>
            </c:strRef>
          </c:tx>
          <c:spPr>
            <a:pattFill prst="wdDnDiag">
              <a:fgClr>
                <a:schemeClr val="accent6"/>
              </a:fgClr>
              <a:bgClr>
                <a:schemeClr val="bg1"/>
              </a:bgClr>
            </a:pattFill>
            <a:ln w="25400" cap="flat" cmpd="sng" algn="ctr">
              <a:solidFill>
                <a:schemeClr val="accent6"/>
              </a:solidFill>
              <a:prstDash val="solid"/>
            </a:ln>
            <a:effectLst/>
          </c:spPr>
          <c:errBars>
            <c:errBarType val="both"/>
            <c:errValType val="cust"/>
            <c:plus>
              <c:numRef>
                <c:f>'Figure 7.1'!$E$35:$E$44</c:f>
                <c:numCache>
                  <c:formatCode>General</c:formatCode>
                  <c:ptCount val="10"/>
                  <c:pt idx="0">
                    <c:v>6.7346534217307994</c:v>
                  </c:pt>
                  <c:pt idx="1">
                    <c:v>5.1100508190799845</c:v>
                  </c:pt>
                  <c:pt idx="2">
                    <c:v>2.4874805550662198</c:v>
                  </c:pt>
                  <c:pt idx="3">
                    <c:v>4.9403758017317916</c:v>
                  </c:pt>
                  <c:pt idx="4">
                    <c:v>2.0932300810911912</c:v>
                  </c:pt>
                  <c:pt idx="5">
                    <c:v>2.2676002849162833</c:v>
                  </c:pt>
                  <c:pt idx="6">
                    <c:v>2.351127742227054</c:v>
                  </c:pt>
                  <c:pt idx="7">
                    <c:v>1.3726702789518255</c:v>
                  </c:pt>
                  <c:pt idx="8">
                    <c:v>1.3631330002220219</c:v>
                  </c:pt>
                  <c:pt idx="9">
                    <c:v>1.045055753676968</c:v>
                  </c:pt>
                </c:numCache>
              </c:numRef>
            </c:plus>
            <c:minus>
              <c:numRef>
                <c:f>'Figure 7.1'!$E$35:$E$44</c:f>
                <c:numCache>
                  <c:formatCode>General</c:formatCode>
                  <c:ptCount val="10"/>
                  <c:pt idx="0">
                    <c:v>6.7346534217307994</c:v>
                  </c:pt>
                  <c:pt idx="1">
                    <c:v>5.1100508190799845</c:v>
                  </c:pt>
                  <c:pt idx="2">
                    <c:v>2.4874805550662198</c:v>
                  </c:pt>
                  <c:pt idx="3">
                    <c:v>4.9403758017317916</c:v>
                  </c:pt>
                  <c:pt idx="4">
                    <c:v>2.0932300810911912</c:v>
                  </c:pt>
                  <c:pt idx="5">
                    <c:v>2.2676002849162833</c:v>
                  </c:pt>
                  <c:pt idx="6">
                    <c:v>2.351127742227054</c:v>
                  </c:pt>
                  <c:pt idx="7">
                    <c:v>1.3726702789518255</c:v>
                  </c:pt>
                  <c:pt idx="8">
                    <c:v>1.3631330002220219</c:v>
                  </c:pt>
                  <c:pt idx="9">
                    <c:v>1.045055753676968</c:v>
                  </c:pt>
                </c:numCache>
              </c:numRef>
            </c:minus>
          </c:errBars>
          <c:cat>
            <c:strRef>
              <c:f>'Figure 7.1'!$A$35:$A$44</c:f>
              <c:strCache>
                <c:ptCount val="10"/>
                <c:pt idx="0">
                  <c:v>Cannabis</c:v>
                </c:pt>
                <c:pt idx="1">
                  <c:v>PO</c:v>
                </c:pt>
                <c:pt idx="2">
                  <c:v>Meth</c:v>
                </c:pt>
                <c:pt idx="3">
                  <c:v>Cocaine</c:v>
                </c:pt>
                <c:pt idx="4">
                  <c:v>Stimulants</c:v>
                </c:pt>
                <c:pt idx="5">
                  <c:v>Benzo</c:v>
                </c:pt>
                <c:pt idx="6">
                  <c:v>Heroin/ Opium</c:v>
                </c:pt>
                <c:pt idx="7">
                  <c:v>OTC CP</c:v>
                </c:pt>
                <c:pt idx="8">
                  <c:v>Ecstasy</c:v>
                </c:pt>
                <c:pt idx="9">
                  <c:v>Hall</c:v>
                </c:pt>
              </c:strCache>
            </c:strRef>
          </c:cat>
          <c:val>
            <c:numRef>
              <c:f>'Figure 7.1'!$C$35:$C$44</c:f>
              <c:numCache>
                <c:formatCode>0.0</c:formatCode>
                <c:ptCount val="10"/>
                <c:pt idx="0">
                  <c:v>536.02343560714564</c:v>
                </c:pt>
                <c:pt idx="1">
                  <c:v>308.60553732296648</c:v>
                </c:pt>
                <c:pt idx="2">
                  <c:v>73.126142595978052</c:v>
                </c:pt>
                <c:pt idx="3">
                  <c:v>288.45179621594224</c:v>
                </c:pt>
                <c:pt idx="4">
                  <c:v>51.783000374441102</c:v>
                </c:pt>
                <c:pt idx="5">
                  <c:v>60.769586572982973</c:v>
                </c:pt>
                <c:pt idx="6">
                  <c:v>65.328957511949042</c:v>
                </c:pt>
                <c:pt idx="7">
                  <c:v>22.26823197726921</c:v>
                </c:pt>
                <c:pt idx="8">
                  <c:v>21.959868725358493</c:v>
                </c:pt>
                <c:pt idx="9">
                  <c:v>12.90720468712143</c:v>
                </c:pt>
              </c:numCache>
            </c:numRef>
          </c:val>
        </c:ser>
        <c:axId val="98057216"/>
        <c:axId val="98075392"/>
      </c:barChart>
      <c:catAx>
        <c:axId val="98057216"/>
        <c:scaling>
          <c:orientation val="minMax"/>
        </c:scaling>
        <c:axPos val="b"/>
        <c:tickLblPos val="nextTo"/>
        <c:crossAx val="98075392"/>
        <c:crosses val="autoZero"/>
        <c:auto val="1"/>
        <c:lblAlgn val="ctr"/>
        <c:lblOffset val="100"/>
      </c:catAx>
      <c:valAx>
        <c:axId val="9807539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Admission</a:t>
                </a:r>
                <a:r>
                  <a:rPr lang="en-CA" baseline="0"/>
                  <a:t> </a:t>
                </a:r>
                <a:r>
                  <a:rPr lang="en-CA"/>
                  <a:t>rates for presenting</a:t>
                </a:r>
                <a:r>
                  <a:rPr lang="en-CA" baseline="0"/>
                  <a:t> problem substances</a:t>
                </a:r>
              </a:p>
              <a:p>
                <a:pPr>
                  <a:defRPr/>
                </a:pPr>
                <a:r>
                  <a:rPr lang="en-CA" baseline="0"/>
                  <a:t>per 1,000 individuals admitted</a:t>
                </a:r>
                <a:endParaRPr lang="en-CA"/>
              </a:p>
            </c:rich>
          </c:tx>
          <c:layout/>
        </c:title>
        <c:numFmt formatCode="0.0" sourceLinked="1"/>
        <c:tickLblPos val="nextTo"/>
        <c:crossAx val="980572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en-US"/>
          </a:p>
        </c:txPr>
      </c:dTable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title>
      <c:tx>
        <c:rich>
          <a:bodyPr/>
          <a:lstStyle/>
          <a:p>
            <a:pPr algn="ctr">
              <a:defRPr/>
            </a:pPr>
            <a:r>
              <a:rPr lang="en-CA" sz="2160" b="1" i="0" u="none" strike="noStrike" baseline="0" dirty="0" smtClean="0">
                <a:effectLst/>
              </a:rPr>
              <a:t>Reported count and rate of Hepatitis C in Middlesex-London and Ontario (2006-2016)</a:t>
            </a:r>
            <a:endParaRPr lang="en-CA" dirty="0"/>
          </a:p>
        </c:rich>
      </c:tx>
      <c:layout>
        <c:manualLayout>
          <c:xMode val="edge"/>
          <c:yMode val="edge"/>
          <c:x val="0.11199694375522067"/>
          <c:y val="1.579426498216616E-2"/>
        </c:manualLayout>
      </c:layout>
    </c:title>
    <c:plotArea>
      <c:layout/>
      <c:barChart>
        <c:barDir val="col"/>
        <c:grouping val="clustered"/>
        <c:ser>
          <c:idx val="2"/>
          <c:order val="0"/>
          <c:tx>
            <c:strRef>
              <c:f>'Count, Rate 2005-16'!$B$4</c:f>
              <c:strCache>
                <c:ptCount val="1"/>
                <c:pt idx="0">
                  <c:v>MLHU Count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cat>
            <c:numRef>
              <c:f>'Count, Rate 2005-16'!$A$6:$A$16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'Count, Rate 2005-16'!$B$6:$B$16</c:f>
              <c:numCache>
                <c:formatCode>General</c:formatCode>
                <c:ptCount val="11"/>
                <c:pt idx="0">
                  <c:v>23</c:v>
                </c:pt>
                <c:pt idx="1">
                  <c:v>21</c:v>
                </c:pt>
                <c:pt idx="2">
                  <c:v>20</c:v>
                </c:pt>
                <c:pt idx="3">
                  <c:v>22</c:v>
                </c:pt>
                <c:pt idx="4">
                  <c:v>30</c:v>
                </c:pt>
                <c:pt idx="5">
                  <c:v>24</c:v>
                </c:pt>
                <c:pt idx="6">
                  <c:v>29</c:v>
                </c:pt>
                <c:pt idx="7">
                  <c:v>26</c:v>
                </c:pt>
                <c:pt idx="8">
                  <c:v>33</c:v>
                </c:pt>
                <c:pt idx="9">
                  <c:v>42</c:v>
                </c:pt>
                <c:pt idx="10">
                  <c:v>44</c:v>
                </c:pt>
              </c:numCache>
            </c:numRef>
          </c:val>
        </c:ser>
        <c:gapWidth val="0"/>
        <c:axId val="98013184"/>
        <c:axId val="98014720"/>
      </c:barChart>
      <c:lineChart>
        <c:grouping val="standard"/>
        <c:ser>
          <c:idx val="3"/>
          <c:order val="1"/>
          <c:tx>
            <c:strRef>
              <c:f>'Count, Rate 2005-16'!$C$4</c:f>
              <c:strCache>
                <c:ptCount val="1"/>
                <c:pt idx="0">
                  <c:v>MLHU Rate</c:v>
                </c:pt>
              </c:strCache>
            </c:strRef>
          </c:tx>
          <c:errBars>
            <c:errDir val="y"/>
            <c:errBarType val="both"/>
            <c:errValType val="fixedVal"/>
            <c:val val="1"/>
          </c:errBars>
          <c:cat>
            <c:numRef>
              <c:f>'Count, Rate 2005-16'!$A$6:$A$16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'Count, Rate 2005-16'!$C$6:$C$16</c:f>
              <c:numCache>
                <c:formatCode>General</c:formatCode>
                <c:ptCount val="11"/>
                <c:pt idx="0">
                  <c:v>5.2</c:v>
                </c:pt>
                <c:pt idx="1">
                  <c:v>4.7</c:v>
                </c:pt>
                <c:pt idx="2">
                  <c:v>4.5</c:v>
                </c:pt>
                <c:pt idx="3">
                  <c:v>4.9000000000000004</c:v>
                </c:pt>
                <c:pt idx="4">
                  <c:v>6.7</c:v>
                </c:pt>
                <c:pt idx="5">
                  <c:v>5.3</c:v>
                </c:pt>
                <c:pt idx="6">
                  <c:v>6.3</c:v>
                </c:pt>
                <c:pt idx="7">
                  <c:v>5.6</c:v>
                </c:pt>
                <c:pt idx="8">
                  <c:v>7.1</c:v>
                </c:pt>
                <c:pt idx="9">
                  <c:v>9</c:v>
                </c:pt>
                <c:pt idx="10">
                  <c:v>9.3000000000000007</c:v>
                </c:pt>
              </c:numCache>
            </c:numRef>
          </c:val>
        </c:ser>
        <c:ser>
          <c:idx val="1"/>
          <c:order val="2"/>
          <c:tx>
            <c:strRef>
              <c:f>'Count, Rate 2005-16'!$F$4</c:f>
              <c:strCache>
                <c:ptCount val="1"/>
                <c:pt idx="0">
                  <c:v>Ontario rate</c:v>
                </c:pt>
              </c:strCache>
            </c:strRef>
          </c:tx>
          <c:errBars>
            <c:errDir val="y"/>
            <c:errBarType val="both"/>
            <c:errValType val="cust"/>
            <c:plus>
              <c:numRef>
                <c:f>'Count, Rate 2005-16'!$G$5:$G$16</c:f>
                <c:numCache>
                  <c:formatCode>General</c:formatCode>
                  <c:ptCount val="12"/>
                  <c:pt idx="0">
                    <c:v>0.5</c:v>
                  </c:pt>
                  <c:pt idx="1">
                    <c:v>0.5</c:v>
                  </c:pt>
                  <c:pt idx="2">
                    <c:v>0.5</c:v>
                  </c:pt>
                  <c:pt idx="3">
                    <c:v>0.5</c:v>
                  </c:pt>
                  <c:pt idx="4">
                    <c:v>0.5</c:v>
                  </c:pt>
                  <c:pt idx="5">
                    <c:v>0.5</c:v>
                  </c:pt>
                  <c:pt idx="6">
                    <c:v>0.5</c:v>
                  </c:pt>
                  <c:pt idx="7">
                    <c:v>0.4</c:v>
                  </c:pt>
                  <c:pt idx="8">
                    <c:v>0.4</c:v>
                  </c:pt>
                  <c:pt idx="9">
                    <c:v>0.4</c:v>
                  </c:pt>
                  <c:pt idx="10">
                    <c:v>0.4</c:v>
                  </c:pt>
                  <c:pt idx="11">
                    <c:v>0.3000000000000001</c:v>
                  </c:pt>
                </c:numCache>
              </c:numRef>
            </c:plus>
            <c:minus>
              <c:numRef>
                <c:f>'Count, Rate 2005-16'!$G$5:$G$16</c:f>
                <c:numCache>
                  <c:formatCode>General</c:formatCode>
                  <c:ptCount val="12"/>
                  <c:pt idx="0">
                    <c:v>0.5</c:v>
                  </c:pt>
                  <c:pt idx="1">
                    <c:v>0.5</c:v>
                  </c:pt>
                  <c:pt idx="2">
                    <c:v>0.5</c:v>
                  </c:pt>
                  <c:pt idx="3">
                    <c:v>0.5</c:v>
                  </c:pt>
                  <c:pt idx="4">
                    <c:v>0.5</c:v>
                  </c:pt>
                  <c:pt idx="5">
                    <c:v>0.5</c:v>
                  </c:pt>
                  <c:pt idx="6">
                    <c:v>0.5</c:v>
                  </c:pt>
                  <c:pt idx="7">
                    <c:v>0.4</c:v>
                  </c:pt>
                  <c:pt idx="8">
                    <c:v>0.4</c:v>
                  </c:pt>
                  <c:pt idx="9">
                    <c:v>0.4</c:v>
                  </c:pt>
                  <c:pt idx="10">
                    <c:v>0.4</c:v>
                  </c:pt>
                  <c:pt idx="11">
                    <c:v>0.3000000000000001</c:v>
                  </c:pt>
                </c:numCache>
              </c:numRef>
            </c:minus>
          </c:errBars>
          <c:cat>
            <c:numRef>
              <c:f>'Count, Rate 2005-16'!$A$6:$A$16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'Count, Rate 2005-16'!$F$6:$F$16</c:f>
              <c:numCache>
                <c:formatCode>General</c:formatCode>
                <c:ptCount val="11"/>
                <c:pt idx="0">
                  <c:v>8</c:v>
                </c:pt>
                <c:pt idx="1">
                  <c:v>7.8</c:v>
                </c:pt>
                <c:pt idx="2">
                  <c:v>7.3</c:v>
                </c:pt>
                <c:pt idx="3">
                  <c:v>6.6</c:v>
                </c:pt>
                <c:pt idx="4">
                  <c:v>6.5</c:v>
                </c:pt>
                <c:pt idx="5">
                  <c:v>6.6</c:v>
                </c:pt>
                <c:pt idx="6">
                  <c:v>5.9</c:v>
                </c:pt>
                <c:pt idx="7">
                  <c:v>5.4</c:v>
                </c:pt>
                <c:pt idx="8">
                  <c:v>5.5</c:v>
                </c:pt>
                <c:pt idx="9">
                  <c:v>5.5</c:v>
                </c:pt>
                <c:pt idx="10">
                  <c:v>3.5</c:v>
                </c:pt>
              </c:numCache>
            </c:numRef>
          </c:val>
        </c:ser>
        <c:marker val="1"/>
        <c:axId val="98022912"/>
        <c:axId val="98016640"/>
      </c:lineChart>
      <c:catAx>
        <c:axId val="980131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8014720"/>
        <c:crosses val="autoZero"/>
        <c:auto val="1"/>
        <c:lblAlgn val="ctr"/>
        <c:lblOffset val="100"/>
      </c:catAx>
      <c:valAx>
        <c:axId val="9801472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Count</a:t>
                </a:r>
              </a:p>
            </c:rich>
          </c:tx>
          <c:layout/>
        </c:title>
        <c:numFmt formatCode="General" sourceLinked="1"/>
        <c:tickLblPos val="nextTo"/>
        <c:crossAx val="98013184"/>
        <c:crosses val="autoZero"/>
        <c:crossBetween val="between"/>
      </c:valAx>
      <c:valAx>
        <c:axId val="98016640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Rate (per 100,000)</a:t>
                </a:r>
              </a:p>
            </c:rich>
          </c:tx>
          <c:layout/>
        </c:title>
        <c:numFmt formatCode="General" sourceLinked="1"/>
        <c:tickLblPos val="nextTo"/>
        <c:crossAx val="98022912"/>
        <c:crosses val="max"/>
        <c:crossBetween val="between"/>
      </c:valAx>
      <c:catAx>
        <c:axId val="98022912"/>
        <c:scaling>
          <c:orientation val="minMax"/>
        </c:scaling>
        <c:delete val="1"/>
        <c:axPos val="b"/>
        <c:numFmt formatCode="General" sourceLinked="1"/>
        <c:tickLblPos val="none"/>
        <c:crossAx val="98016640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title>
      <c:tx>
        <c:rich>
          <a:bodyPr/>
          <a:lstStyle/>
          <a:p>
            <a:pPr>
              <a:defRPr/>
            </a:pPr>
            <a:r>
              <a:rPr lang="en-CA"/>
              <a:t>Reported count and rate of Hepatitis C in Middlesex-London and Ontario (2006-2016)</a:t>
            </a:r>
          </a:p>
        </c:rich>
      </c:tx>
      <c:layout/>
    </c:title>
    <c:plotArea>
      <c:layout/>
      <c:barChart>
        <c:barDir val="col"/>
        <c:grouping val="clustered"/>
        <c:ser>
          <c:idx val="2"/>
          <c:order val="0"/>
          <c:tx>
            <c:v>MLHU Count</c:v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cat>
            <c:numRef>
              <c:f>'Count, Rate 2005-16'!$A$6:$A$16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'Count, Rate 2005-16'!$B$6:$B$16</c:f>
              <c:numCache>
                <c:formatCode>General</c:formatCode>
                <c:ptCount val="11"/>
                <c:pt idx="0">
                  <c:v>181</c:v>
                </c:pt>
                <c:pt idx="1">
                  <c:v>202</c:v>
                </c:pt>
                <c:pt idx="2">
                  <c:v>233</c:v>
                </c:pt>
                <c:pt idx="3">
                  <c:v>245</c:v>
                </c:pt>
                <c:pt idx="4">
                  <c:v>235</c:v>
                </c:pt>
                <c:pt idx="5">
                  <c:v>253</c:v>
                </c:pt>
                <c:pt idx="6">
                  <c:v>264</c:v>
                </c:pt>
                <c:pt idx="7">
                  <c:v>221</c:v>
                </c:pt>
                <c:pt idx="8">
                  <c:v>220</c:v>
                </c:pt>
                <c:pt idx="9">
                  <c:v>252</c:v>
                </c:pt>
                <c:pt idx="10">
                  <c:v>166</c:v>
                </c:pt>
              </c:numCache>
            </c:numRef>
          </c:val>
        </c:ser>
        <c:gapWidth val="0"/>
        <c:axId val="98145792"/>
        <c:axId val="98147328"/>
      </c:barChart>
      <c:lineChart>
        <c:grouping val="standard"/>
        <c:ser>
          <c:idx val="3"/>
          <c:order val="1"/>
          <c:tx>
            <c:v>MLHU Rate</c:v>
          </c:tx>
          <c:cat>
            <c:numRef>
              <c:f>'Count, Rate 2005-16'!$A$6:$A$15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'Count, Rate 2005-16'!$C$6:$C$16</c:f>
              <c:numCache>
                <c:formatCode>General</c:formatCode>
                <c:ptCount val="11"/>
                <c:pt idx="0">
                  <c:v>41.1</c:v>
                </c:pt>
                <c:pt idx="1">
                  <c:v>45.7</c:v>
                </c:pt>
                <c:pt idx="2">
                  <c:v>52.3</c:v>
                </c:pt>
                <c:pt idx="3">
                  <c:v>54.8</c:v>
                </c:pt>
                <c:pt idx="4">
                  <c:v>52.2</c:v>
                </c:pt>
                <c:pt idx="5">
                  <c:v>55.9</c:v>
                </c:pt>
                <c:pt idx="6">
                  <c:v>57.7</c:v>
                </c:pt>
                <c:pt idx="7">
                  <c:v>47.9</c:v>
                </c:pt>
                <c:pt idx="8">
                  <c:v>47.3</c:v>
                </c:pt>
                <c:pt idx="9">
                  <c:v>53.7</c:v>
                </c:pt>
                <c:pt idx="10">
                  <c:v>35.1</c:v>
                </c:pt>
              </c:numCache>
            </c:numRef>
          </c:val>
        </c:ser>
        <c:ser>
          <c:idx val="1"/>
          <c:order val="2"/>
          <c:tx>
            <c:v>Ontario Rate excluding MLHU</c:v>
          </c:tx>
          <c:cat>
            <c:numRef>
              <c:f>'Count, Rate 2005-16'!$A$6:$A$15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'Count, Rate 2005-16'!$F$6:$F$16</c:f>
              <c:numCache>
                <c:formatCode>General</c:formatCode>
                <c:ptCount val="11"/>
                <c:pt idx="0">
                  <c:v>31.5</c:v>
                </c:pt>
                <c:pt idx="1">
                  <c:v>36</c:v>
                </c:pt>
                <c:pt idx="2">
                  <c:v>36.1</c:v>
                </c:pt>
                <c:pt idx="3">
                  <c:v>34.9</c:v>
                </c:pt>
                <c:pt idx="4">
                  <c:v>33.9</c:v>
                </c:pt>
                <c:pt idx="5">
                  <c:v>30.7</c:v>
                </c:pt>
                <c:pt idx="6">
                  <c:v>30.4</c:v>
                </c:pt>
                <c:pt idx="7">
                  <c:v>30.4</c:v>
                </c:pt>
                <c:pt idx="8">
                  <c:v>30.4</c:v>
                </c:pt>
                <c:pt idx="9">
                  <c:v>30</c:v>
                </c:pt>
                <c:pt idx="10">
                  <c:v>19.399999999999999</c:v>
                </c:pt>
              </c:numCache>
            </c:numRef>
          </c:val>
        </c:ser>
        <c:marker val="1"/>
        <c:axId val="98167808"/>
        <c:axId val="98165888"/>
      </c:lineChart>
      <c:catAx>
        <c:axId val="981457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8147328"/>
        <c:crosses val="autoZero"/>
        <c:auto val="1"/>
        <c:lblAlgn val="ctr"/>
        <c:lblOffset val="100"/>
      </c:catAx>
      <c:valAx>
        <c:axId val="981473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Count</a:t>
                </a:r>
              </a:p>
            </c:rich>
          </c:tx>
          <c:layout/>
        </c:title>
        <c:numFmt formatCode="General" sourceLinked="1"/>
        <c:tickLblPos val="nextTo"/>
        <c:crossAx val="98145792"/>
        <c:crosses val="autoZero"/>
        <c:crossBetween val="between"/>
      </c:valAx>
      <c:valAx>
        <c:axId val="98165888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Rate (per 100,000)</a:t>
                </a:r>
              </a:p>
            </c:rich>
          </c:tx>
          <c:layout/>
        </c:title>
        <c:numFmt formatCode="General" sourceLinked="1"/>
        <c:tickLblPos val="nextTo"/>
        <c:crossAx val="98167808"/>
        <c:crosses val="max"/>
        <c:crossBetween val="between"/>
      </c:valAx>
      <c:catAx>
        <c:axId val="98167808"/>
        <c:scaling>
          <c:orientation val="minMax"/>
        </c:scaling>
        <c:delete val="1"/>
        <c:axPos val="b"/>
        <c:numFmt formatCode="General" sourceLinked="1"/>
        <c:tickLblPos val="none"/>
        <c:crossAx val="98165888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hart>
    <c:title>
      <c:tx>
        <c:rich>
          <a:bodyPr/>
          <a:lstStyle/>
          <a:p>
            <a:pPr>
              <a:defRPr/>
            </a:pPr>
            <a:r>
              <a:rPr lang="en-US"/>
              <a:t>Number and percentage of confirmed MLHU iGAS cases identifying IDU as a risk factor by year (2010-2016)</a:t>
            </a:r>
            <a:endParaRPr lang="en-CA"/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v># IDU Cases</c:v>
          </c:tx>
          <c:dLbls>
            <c:showVal val="1"/>
          </c:dLbls>
          <c:cat>
            <c:numRef>
              <c:f>Sheet1!$A$73:$A$79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Sheet1!$B$73:$B$79</c:f>
              <c:numCache>
                <c:formatCode>General</c:formatCode>
                <c:ptCount val="7"/>
                <c:pt idx="0">
                  <c:v>4</c:v>
                </c:pt>
                <c:pt idx="1">
                  <c:v>3</c:v>
                </c:pt>
                <c:pt idx="2">
                  <c:v>9</c:v>
                </c:pt>
                <c:pt idx="3">
                  <c:v>9</c:v>
                </c:pt>
                <c:pt idx="4">
                  <c:v>5</c:v>
                </c:pt>
                <c:pt idx="5">
                  <c:v>7</c:v>
                </c:pt>
                <c:pt idx="6">
                  <c:v>11</c:v>
                </c:pt>
              </c:numCache>
            </c:numRef>
          </c:val>
        </c:ser>
        <c:ser>
          <c:idx val="1"/>
          <c:order val="1"/>
          <c:tx>
            <c:v># Other Risk Factors</c:v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Lbl>
              <c:idx val="5"/>
              <c:layout/>
              <c:showVal val="1"/>
            </c:dLbl>
            <c:dLbl>
              <c:idx val="6"/>
              <c:layout/>
              <c:showVal val="1"/>
            </c:dLbl>
            <c:delete val="1"/>
          </c:dLbls>
          <c:cat>
            <c:numRef>
              <c:f>Sheet1!$A$73:$A$79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Sheet1!$C$73:$C$79</c:f>
              <c:numCache>
                <c:formatCode>General</c:formatCode>
                <c:ptCount val="7"/>
                <c:pt idx="0">
                  <c:v>17</c:v>
                </c:pt>
                <c:pt idx="1">
                  <c:v>21</c:v>
                </c:pt>
                <c:pt idx="2">
                  <c:v>25</c:v>
                </c:pt>
                <c:pt idx="3">
                  <c:v>19</c:v>
                </c:pt>
                <c:pt idx="4">
                  <c:v>15</c:v>
                </c:pt>
                <c:pt idx="5">
                  <c:v>11</c:v>
                </c:pt>
                <c:pt idx="6">
                  <c:v>18</c:v>
                </c:pt>
              </c:numCache>
            </c:numRef>
          </c:val>
        </c:ser>
        <c:gapWidth val="50"/>
        <c:overlap val="100"/>
        <c:axId val="98224768"/>
        <c:axId val="98304384"/>
      </c:barChart>
      <c:lineChart>
        <c:grouping val="standard"/>
        <c:ser>
          <c:idx val="2"/>
          <c:order val="2"/>
          <c:tx>
            <c:v>% IDU Cases</c:v>
          </c:tx>
          <c:marker>
            <c:symbol val="none"/>
          </c:marker>
          <c:cat>
            <c:numRef>
              <c:f>Sheet1!$A$73:$A$79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Sheet1!$E$73:$E$79</c:f>
              <c:numCache>
                <c:formatCode>0.0%</c:formatCode>
                <c:ptCount val="7"/>
                <c:pt idx="0">
                  <c:v>0.19047619047619058</c:v>
                </c:pt>
                <c:pt idx="1">
                  <c:v>0.125</c:v>
                </c:pt>
                <c:pt idx="2">
                  <c:v>0.26470588235294135</c:v>
                </c:pt>
                <c:pt idx="3">
                  <c:v>0.32142857142857167</c:v>
                </c:pt>
                <c:pt idx="4">
                  <c:v>0.25</c:v>
                </c:pt>
                <c:pt idx="5">
                  <c:v>0.38888888888888923</c:v>
                </c:pt>
                <c:pt idx="6">
                  <c:v>0.37931034482758635</c:v>
                </c:pt>
              </c:numCache>
            </c:numRef>
          </c:val>
        </c:ser>
        <c:marker val="1"/>
        <c:axId val="98307456"/>
        <c:axId val="98305920"/>
      </c:lineChart>
      <c:catAx>
        <c:axId val="98224768"/>
        <c:scaling>
          <c:orientation val="minMax"/>
        </c:scaling>
        <c:axPos val="b"/>
        <c:numFmt formatCode="General" sourceLinked="1"/>
        <c:tickLblPos val="nextTo"/>
        <c:crossAx val="98304384"/>
        <c:crosses val="autoZero"/>
        <c:auto val="1"/>
        <c:lblAlgn val="ctr"/>
        <c:lblOffset val="100"/>
      </c:catAx>
      <c:valAx>
        <c:axId val="98304384"/>
        <c:scaling>
          <c:orientation val="minMax"/>
        </c:scaling>
        <c:axPos val="l"/>
        <c:majorGridlines/>
        <c:numFmt formatCode="General" sourceLinked="1"/>
        <c:tickLblPos val="nextTo"/>
        <c:crossAx val="98224768"/>
        <c:crosses val="autoZero"/>
        <c:crossBetween val="between"/>
      </c:valAx>
      <c:valAx>
        <c:axId val="98305920"/>
        <c:scaling>
          <c:orientation val="minMax"/>
        </c:scaling>
        <c:axPos val="r"/>
        <c:numFmt formatCode="0.0%" sourceLinked="1"/>
        <c:tickLblPos val="nextTo"/>
        <c:crossAx val="98307456"/>
        <c:crosses val="max"/>
        <c:crossBetween val="between"/>
      </c:valAx>
      <c:catAx>
        <c:axId val="98307456"/>
        <c:scaling>
          <c:orientation val="minMax"/>
        </c:scaling>
        <c:delete val="1"/>
        <c:axPos val="b"/>
        <c:numFmt formatCode="General" sourceLinked="1"/>
        <c:tickLblPos val="none"/>
        <c:crossAx val="98305920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CA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CA" sz="1680" b="1" i="0" u="none" strike="noStrike" baseline="0" dirty="0" smtClean="0">
                <a:effectLst/>
              </a:rPr>
              <a:t>IVDU-Related Endocarditis Admissions at LHSC</a:t>
            </a:r>
            <a:endParaRPr lang="en-CA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# of Patients</c:v>
          </c:tx>
          <c:dLbls>
            <c:showVal val="1"/>
          </c:dLbls>
          <c:cat>
            <c:numRef>
              <c:f>Sheet2!$A$2:$A$4</c:f>
              <c:numCache>
                <c:formatCode>General</c:formatCode>
                <c:ptCount val="3"/>
                <c:pt idx="0">
                  <c:v>2009</c:v>
                </c:pt>
                <c:pt idx="1">
                  <c:v>2011</c:v>
                </c:pt>
                <c:pt idx="2">
                  <c:v>2014</c:v>
                </c:pt>
              </c:numCache>
            </c:numRef>
          </c:cat>
          <c:val>
            <c:numRef>
              <c:f>Sheet2!$B$2:$B$4</c:f>
              <c:numCache>
                <c:formatCode>General</c:formatCode>
                <c:ptCount val="3"/>
                <c:pt idx="0">
                  <c:v>23</c:v>
                </c:pt>
                <c:pt idx="1">
                  <c:v>52</c:v>
                </c:pt>
                <c:pt idx="2">
                  <c:v>73</c:v>
                </c:pt>
              </c:numCache>
            </c:numRef>
          </c:val>
        </c:ser>
        <c:ser>
          <c:idx val="1"/>
          <c:order val="1"/>
          <c:tx>
            <c:v># of Admissions</c:v>
          </c:tx>
          <c:dLbls>
            <c:showVal val="1"/>
          </c:dLbls>
          <c:cat>
            <c:numRef>
              <c:f>Sheet2!$A$2:$A$4</c:f>
              <c:numCache>
                <c:formatCode>General</c:formatCode>
                <c:ptCount val="3"/>
                <c:pt idx="0">
                  <c:v>2009</c:v>
                </c:pt>
                <c:pt idx="1">
                  <c:v>2011</c:v>
                </c:pt>
                <c:pt idx="2">
                  <c:v>2014</c:v>
                </c:pt>
              </c:numCache>
            </c:numRef>
          </c:cat>
          <c:val>
            <c:numRef>
              <c:f>Sheet2!$C$2:$C$4</c:f>
              <c:numCache>
                <c:formatCode>General</c:formatCode>
                <c:ptCount val="3"/>
                <c:pt idx="0">
                  <c:v>31</c:v>
                </c:pt>
                <c:pt idx="1">
                  <c:v>64</c:v>
                </c:pt>
                <c:pt idx="2">
                  <c:v>113</c:v>
                </c:pt>
              </c:numCache>
            </c:numRef>
          </c:val>
        </c:ser>
        <c:gapWidth val="75"/>
        <c:overlap val="-25"/>
        <c:axId val="98440320"/>
        <c:axId val="98441856"/>
      </c:barChart>
      <c:catAx>
        <c:axId val="98440320"/>
        <c:scaling>
          <c:orientation val="minMax"/>
        </c:scaling>
        <c:axPos val="b"/>
        <c:numFmt formatCode="@" sourceLinked="0"/>
        <c:majorTickMark val="none"/>
        <c:tickLblPos val="nextTo"/>
        <c:crossAx val="98441856"/>
        <c:crosses val="autoZero"/>
        <c:auto val="1"/>
        <c:lblAlgn val="ctr"/>
        <c:lblOffset val="100"/>
      </c:catAx>
      <c:valAx>
        <c:axId val="9844185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844032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txPr>
    <a:bodyPr/>
    <a:lstStyle/>
    <a:p>
      <a:pPr>
        <a:defRPr sz="1400"/>
      </a:pPr>
      <a:endParaRPr lang="en-US"/>
    </a:p>
  </c:txPr>
  <c:externalData r:id="rId2"/>
</c:chartSpac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0.17348</cdr:x>
      <cdr:y>0</cdr:y>
    </cdr:from>
    <cdr:to>
      <cdr:x>0.46427</cdr:x>
      <cdr:y>0.19799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1112089" y="0"/>
          <a:ext cx="1864023" cy="15049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000" b="1" u="sng" dirty="0">
              <a:latin typeface="Arial" panose="020B0604020202020204" pitchFamily="34" charset="0"/>
              <a:cs typeface="Arial" panose="020B0604020202020204" pitchFamily="34" charset="0"/>
            </a:rPr>
            <a:t>Legend:</a:t>
          </a:r>
        </a:p>
        <a:p xmlns:a="http://schemas.openxmlformats.org/drawingml/2006/main">
          <a:r>
            <a:rPr lang="en-CA" sz="1000" b="1" u="none" dirty="0">
              <a:latin typeface="Arial" panose="020B0604020202020204" pitchFamily="34" charset="0"/>
              <a:cs typeface="Arial" panose="020B0604020202020204" pitchFamily="34" charset="0"/>
            </a:rPr>
            <a:t>Op=</a:t>
          </a:r>
          <a:r>
            <a:rPr lang="en-CA" sz="1000" b="0" u="none" dirty="0">
              <a:latin typeface="Arial" panose="020B0604020202020204" pitchFamily="34" charset="0"/>
              <a:cs typeface="Arial" panose="020B0604020202020204" pitchFamily="34" charset="0"/>
            </a:rPr>
            <a:t>Opioids</a:t>
          </a:r>
        </a:p>
        <a:p xmlns:a="http://schemas.openxmlformats.org/drawingml/2006/main">
          <a:r>
            <a:rPr lang="en-CA" sz="1000" b="1" u="none" dirty="0">
              <a:latin typeface="Arial" panose="020B0604020202020204" pitchFamily="34" charset="0"/>
              <a:cs typeface="Arial" panose="020B0604020202020204" pitchFamily="34" charset="0"/>
            </a:rPr>
            <a:t>Ca=</a:t>
          </a:r>
          <a:r>
            <a:rPr lang="en-CA" sz="1000" b="0" u="none" dirty="0">
              <a:latin typeface="Arial" panose="020B0604020202020204" pitchFamily="34" charset="0"/>
              <a:cs typeface="Arial" panose="020B0604020202020204" pitchFamily="34" charset="0"/>
            </a:rPr>
            <a:t>Cannabinoids</a:t>
          </a:r>
        </a:p>
        <a:p xmlns:a="http://schemas.openxmlformats.org/drawingml/2006/main">
          <a:r>
            <a:rPr lang="en-CA" sz="1000" b="1" u="none" dirty="0">
              <a:latin typeface="Arial" panose="020B0604020202020204" pitchFamily="34" charset="0"/>
              <a:cs typeface="Arial" panose="020B0604020202020204" pitchFamily="34" charset="0"/>
            </a:rPr>
            <a:t>Co=</a:t>
          </a:r>
          <a:r>
            <a:rPr lang="en-CA" sz="1000" b="0" u="none" dirty="0">
              <a:latin typeface="Arial" panose="020B0604020202020204" pitchFamily="34" charset="0"/>
              <a:cs typeface="Arial" panose="020B0604020202020204" pitchFamily="34" charset="0"/>
            </a:rPr>
            <a:t>Cocaine and stimulants</a:t>
          </a:r>
        </a:p>
        <a:p xmlns:a="http://schemas.openxmlformats.org/drawingml/2006/main">
          <a:r>
            <a:rPr lang="en-CA" sz="1000" b="1" u="none" dirty="0" err="1">
              <a:latin typeface="Arial" panose="020B0604020202020204" pitchFamily="34" charset="0"/>
              <a:cs typeface="Arial" panose="020B0604020202020204" pitchFamily="34" charset="0"/>
            </a:rPr>
            <a:t>Sed</a:t>
          </a:r>
          <a:r>
            <a:rPr lang="en-CA" sz="1000" b="1" u="none" dirty="0">
              <a:latin typeface="Arial" panose="020B0604020202020204" pitchFamily="34" charset="0"/>
              <a:cs typeface="Arial" panose="020B0604020202020204" pitchFamily="34" charset="0"/>
            </a:rPr>
            <a:t>=</a:t>
          </a:r>
          <a:r>
            <a:rPr lang="en-CA" sz="1000" b="0" u="none" dirty="0">
              <a:latin typeface="Arial" panose="020B0604020202020204" pitchFamily="34" charset="0"/>
              <a:cs typeface="Arial" panose="020B0604020202020204" pitchFamily="34" charset="0"/>
            </a:rPr>
            <a:t>Sedatives</a:t>
          </a:r>
          <a:r>
            <a:rPr lang="en-CA" sz="1000" b="0" u="none" baseline="0" dirty="0">
              <a:latin typeface="Arial" panose="020B0604020202020204" pitchFamily="34" charset="0"/>
              <a:cs typeface="Arial" panose="020B0604020202020204" pitchFamily="34" charset="0"/>
            </a:rPr>
            <a:t> and Hypnotics</a:t>
          </a:r>
        </a:p>
        <a:p xmlns:a="http://schemas.openxmlformats.org/drawingml/2006/main">
          <a:r>
            <a:rPr lang="en-CA" sz="1000" b="1" u="none" baseline="0" dirty="0">
              <a:latin typeface="Arial" panose="020B0604020202020204" pitchFamily="34" charset="0"/>
              <a:cs typeface="Arial" panose="020B0604020202020204" pitchFamily="34" charset="0"/>
            </a:rPr>
            <a:t>Hall=</a:t>
          </a:r>
          <a:r>
            <a:rPr lang="en-CA" sz="1000" b="0" u="none" baseline="0" dirty="0">
              <a:latin typeface="Arial" panose="020B0604020202020204" pitchFamily="34" charset="0"/>
              <a:cs typeface="Arial" panose="020B0604020202020204" pitchFamily="34" charset="0"/>
            </a:rPr>
            <a:t>Hallucinogens and solvents</a:t>
          </a:r>
          <a:endParaRPr lang="en-CA" sz="1000" b="1" u="none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0.18373</cdr:x>
      <cdr:y>0</cdr:y>
    </cdr:from>
    <cdr:to>
      <cdr:x>0.47193</cdr:x>
      <cdr:y>0.17566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1162019" y="0"/>
          <a:ext cx="1822721" cy="1333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000" b="1" u="sng">
              <a:latin typeface="Arial" panose="020B0604020202020204" pitchFamily="34" charset="0"/>
              <a:cs typeface="Arial" panose="020B0604020202020204" pitchFamily="34" charset="0"/>
            </a:rPr>
            <a:t>Legend: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Op=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Opioids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Ca=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Cannabinoids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Co=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Cocaine and stimulants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Sed=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Sedatives</a:t>
          </a:r>
          <a:r>
            <a:rPr lang="en-CA" sz="1000" b="0" u="none" baseline="0">
              <a:latin typeface="Arial" panose="020B0604020202020204" pitchFamily="34" charset="0"/>
              <a:cs typeface="Arial" panose="020B0604020202020204" pitchFamily="34" charset="0"/>
            </a:rPr>
            <a:t> and hypnotics</a:t>
          </a:r>
        </a:p>
        <a:p xmlns:a="http://schemas.openxmlformats.org/drawingml/2006/main">
          <a:r>
            <a:rPr lang="en-CA" sz="1000" b="1" u="none" baseline="0">
              <a:latin typeface="Arial" panose="020B0604020202020204" pitchFamily="34" charset="0"/>
              <a:cs typeface="Arial" panose="020B0604020202020204" pitchFamily="34" charset="0"/>
            </a:rPr>
            <a:t>Hall=</a:t>
          </a:r>
          <a:r>
            <a:rPr lang="en-CA" sz="1000" b="0" u="none" baseline="0">
              <a:latin typeface="Arial" panose="020B0604020202020204" pitchFamily="34" charset="0"/>
              <a:cs typeface="Arial" panose="020B0604020202020204" pitchFamily="34" charset="0"/>
            </a:rPr>
            <a:t>Hallucinogens and solvents</a:t>
          </a:r>
          <a:endParaRPr lang="en-CA" sz="1000" b="1" u="none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0.25364</cdr:x>
      <cdr:y>0.01938</cdr:y>
    </cdr:from>
    <cdr:to>
      <cdr:x>0.58746</cdr:x>
      <cdr:y>0.12016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1657350" y="95250"/>
          <a:ext cx="2181225" cy="495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000" b="1" u="sng">
              <a:latin typeface="Arial" panose="020B0604020202020204" pitchFamily="34" charset="0"/>
              <a:cs typeface="Arial" panose="020B0604020202020204" pitchFamily="34" charset="0"/>
            </a:rPr>
            <a:t>Legend: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PO=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Prescription Opioids</a:t>
          </a:r>
          <a:endParaRPr lang="en-CA" sz="1000" b="1" u="none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0.72368</cdr:x>
      <cdr:y>0.01577</cdr:y>
    </cdr:from>
    <cdr:to>
      <cdr:x>0.98729</cdr:x>
      <cdr:y>0.26502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87431" y="75096"/>
          <a:ext cx="1743893" cy="1186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000" b="1" u="sng">
              <a:latin typeface="Arial" panose="020B0604020202020204" pitchFamily="34" charset="0"/>
              <a:cs typeface="Arial" panose="020B0604020202020204" pitchFamily="34" charset="0"/>
            </a:rPr>
            <a:t>Legend: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PO=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Prescription</a:t>
          </a:r>
          <a:r>
            <a:rPr lang="en-CA" sz="1000" b="0" u="none" baseline="0">
              <a:latin typeface="Arial" panose="020B0604020202020204" pitchFamily="34" charset="0"/>
              <a:cs typeface="Arial" panose="020B0604020202020204" pitchFamily="34" charset="0"/>
            </a:rPr>
            <a:t> opioids</a:t>
          </a:r>
          <a:endParaRPr lang="en-CA" sz="1000" b="1" u="none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Meth=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Methamphetamines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Benzo=</a:t>
          </a:r>
          <a:r>
            <a:rPr lang="en-CA" sz="1000" b="0" u="none">
              <a:latin typeface="Arial" panose="020B0604020202020204" pitchFamily="34" charset="0"/>
              <a:cs typeface="Arial" panose="020B0604020202020204" pitchFamily="34" charset="0"/>
            </a:rPr>
            <a:t>Benzodiazepines</a:t>
          </a:r>
        </a:p>
        <a:p xmlns:a="http://schemas.openxmlformats.org/drawingml/2006/main">
          <a:r>
            <a:rPr lang="en-CA" sz="1000" b="1" u="none">
              <a:latin typeface="Arial" panose="020B0604020202020204" pitchFamily="34" charset="0"/>
              <a:cs typeface="Arial" panose="020B0604020202020204" pitchFamily="34" charset="0"/>
            </a:rPr>
            <a:t>OTC</a:t>
          </a:r>
          <a:r>
            <a:rPr lang="en-CA" sz="1000" b="1" u="none" baseline="0">
              <a:latin typeface="Arial" panose="020B0604020202020204" pitchFamily="34" charset="0"/>
              <a:cs typeface="Arial" panose="020B0604020202020204" pitchFamily="34" charset="0"/>
            </a:rPr>
            <a:t> CP=</a:t>
          </a:r>
          <a:r>
            <a:rPr lang="en-CA" sz="1000" b="0" u="none" baseline="0">
              <a:latin typeface="Arial" panose="020B0604020202020204" pitchFamily="34" charset="0"/>
              <a:cs typeface="Arial" panose="020B0604020202020204" pitchFamily="34" charset="0"/>
            </a:rPr>
            <a:t>Over-the-counter codeine presparations</a:t>
          </a:r>
        </a:p>
        <a:p xmlns:a="http://schemas.openxmlformats.org/drawingml/2006/main">
          <a:r>
            <a:rPr lang="en-CA" sz="1000" b="1" u="none" baseline="0">
              <a:latin typeface="Arial" panose="020B0604020202020204" pitchFamily="34" charset="0"/>
              <a:cs typeface="Arial" panose="020B0604020202020204" pitchFamily="34" charset="0"/>
            </a:rPr>
            <a:t>Hall=</a:t>
          </a:r>
          <a:r>
            <a:rPr lang="en-CA" sz="1000" b="0" u="none" baseline="0">
              <a:latin typeface="Arial" panose="020B0604020202020204" pitchFamily="34" charset="0"/>
              <a:cs typeface="Arial" panose="020B0604020202020204" pitchFamily="34" charset="0"/>
            </a:rPr>
            <a:t>Hallucinogens</a:t>
          </a:r>
          <a:endParaRPr lang="en-CA" sz="1000" b="1" u="none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1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AE8188A0-D6AB-4394-AE3C-FADF59FBC3FF}" type="datetimeFigureOut">
              <a:rPr lang="en-CA" smtClean="0"/>
              <a:pPr/>
              <a:t>2017-01-10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1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7B13E04A-6050-4263-AD31-D3F87CC7B68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43246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5BE78408-B132-4668-9C5A-A1756FC85D37}" type="datetimeFigureOut">
              <a:rPr lang="en-CA" smtClean="0"/>
              <a:pPr/>
              <a:t>2017-01-10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EAC97A5B-1624-4F4F-8E4B-574BF914FF4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23129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7A5B-1624-4F4F-8E4B-574BF914FF4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48190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7A5B-1624-4F4F-8E4B-574BF914FF4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76865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7A5B-1624-4F4F-8E4B-574BF914FF4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61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73F0-C460-4529-B954-0717D798E6CA}" type="slidenum">
              <a:rPr lang="en-CA" smtClean="0">
                <a:solidFill>
                  <a:prstClr val="black"/>
                </a:solidFill>
              </a:rPr>
              <a:pPr/>
              <a:t>9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7480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4D5CE-759E-4219-8CBD-522A1419F23A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695955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4D5CE-759E-4219-8CBD-522A1419F23A}" type="slidenum">
              <a:rPr lang="en-CA" smtClean="0"/>
              <a:pPr/>
              <a:t>13</a:t>
            </a:fld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3872457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990DA-BA89-44F0-A549-472896F2356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612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76EA6-2374-4B6A-80F0-77CA2D4C13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26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E2CDB-B7B1-476B-BC1A-EDFF9F1C4B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06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133600"/>
            <a:ext cx="38100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72000" y="2133600"/>
            <a:ext cx="3810000" cy="39624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03D6C-8FF2-4FEA-8C8C-349BBFEDCB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1919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133600"/>
            <a:ext cx="38100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72000" y="2133600"/>
            <a:ext cx="3810000" cy="39624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4FEE6-CD6E-4323-B19A-D9FA047304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552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2133600"/>
            <a:ext cx="7772400" cy="39624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025FC-4587-425D-82C0-2B246B28FD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9462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2133600"/>
            <a:ext cx="3810000" cy="39624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2133600"/>
            <a:ext cx="38100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2290F-D54B-49C0-AA93-7E271BA75B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2539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563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6857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7260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710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3CE0E-FA30-450B-8D48-4EB31BD464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3081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655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23203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969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6561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8872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80808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301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CC0A8-5381-44E0-9CC8-53BBCC34EB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599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3810000" cy="3962400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133600"/>
            <a:ext cx="3810000" cy="3962400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2A9D2-FB19-4AA4-A29C-A61C86D50A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318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BB08F-36DF-4CC3-AF29-E384AE0CA8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698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FB08A-A7BA-40D9-B7B0-AD828592DD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20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36853-C7AC-4D6F-9748-19833D0AF4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345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DF3BD-A0A5-4CE9-9022-1E9735AD76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375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850D-1D7A-426E-B7A5-B84297947C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119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C:\mlhu3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07100"/>
            <a:ext cx="175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7" descr="C:\mlhu2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36576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914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336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6B23B1-FD07-4B2B-84AF-37479EBCB4EE}" type="slidenum">
              <a:rPr lang="en-US">
                <a:solidFill>
                  <a:srgbClr val="000000"/>
                </a:solidFill>
                <a:latin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390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Zurich B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860A9-88C2-4490-AB37-8F303FAB4173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2017-01-10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4DFEE-0A6C-42AE-B7C3-D96F9E60E28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54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136904" cy="147002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 Update: Opioids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January 4, 2017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CWDFM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Christopher Mackie MD CCFP FRCPC</a:t>
            </a:r>
          </a:p>
          <a:p>
            <a:pPr algn="l"/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Medical Officer of Health and CEO</a:t>
            </a:r>
          </a:p>
          <a:p>
            <a:pPr algn="l"/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Middlesex-London Health Unit</a:t>
            </a:r>
          </a:p>
          <a:p>
            <a:pPr algn="l"/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CA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Healthmac</a:t>
            </a:r>
            <a:endParaRPr lang="en-C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81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000" b="1" dirty="0" smtClean="0">
                <a:solidFill>
                  <a:schemeClr val="accent1">
                    <a:lumMod val="50000"/>
                  </a:schemeClr>
                </a:solidFill>
              </a:rPr>
              <a:t>Hepatitis C (HCV)</a:t>
            </a:r>
            <a:endParaRPr lang="en-C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92424" y="6292166"/>
            <a:ext cx="576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Source: Public Health Ontario Query (August 31, 2016)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="" xmlns:p14="http://schemas.microsoft.com/office/powerpoint/2010/main" val="3679344045"/>
              </p:ext>
            </p:extLst>
          </p:nvPr>
        </p:nvGraphicFramePr>
        <p:xfrm>
          <a:off x="611560" y="1124745"/>
          <a:ext cx="777686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22039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CA" sz="4000" b="1" kern="1200" dirty="0" err="1">
                <a:solidFill>
                  <a:schemeClr val="accent1">
                    <a:lumMod val="50000"/>
                  </a:schemeClr>
                </a:solidFill>
              </a:rPr>
              <a:t>iGAS</a:t>
            </a:r>
            <a:r>
              <a:rPr lang="en-CA" sz="4000" b="1" kern="1200" dirty="0">
                <a:solidFill>
                  <a:schemeClr val="accent1">
                    <a:lumMod val="50000"/>
                  </a:schemeClr>
                </a:solidFill>
              </a:rPr>
              <a:t> Disease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52082692"/>
              </p:ext>
            </p:extLst>
          </p:nvPr>
        </p:nvGraphicFramePr>
        <p:xfrm>
          <a:off x="539552" y="1916832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25408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CA" b="1" kern="1200" dirty="0">
                <a:solidFill>
                  <a:schemeClr val="accent1">
                    <a:lumMod val="50000"/>
                  </a:schemeClr>
                </a:solidFill>
              </a:rPr>
              <a:t>Endocarditis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64065946"/>
              </p:ext>
            </p:extLst>
          </p:nvPr>
        </p:nvGraphicFramePr>
        <p:xfrm>
          <a:off x="827584" y="1988840"/>
          <a:ext cx="7465680" cy="4530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395536" y="6495727"/>
            <a:ext cx="66797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Source: </a:t>
            </a:r>
            <a:r>
              <a:rPr lang="en-CA" dirty="0" smtClean="0"/>
              <a:t>Courtesy Dr. Koivu &amp; Dr. Silverman, LHSC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234231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96752"/>
            <a:ext cx="7772400" cy="860648"/>
          </a:xfrm>
        </p:spPr>
        <p:txBody>
          <a:bodyPr/>
          <a:lstStyle/>
          <a:p>
            <a:pPr eaLnBrk="1" hangingPunct="1"/>
            <a:r>
              <a:rPr lang="en-CA" sz="3600" b="1" kern="1200" dirty="0">
                <a:solidFill>
                  <a:schemeClr val="accent1">
                    <a:lumMod val="50000"/>
                  </a:schemeClr>
                </a:solidFill>
              </a:rPr>
              <a:t>HIV Classified as a Public Health Emergency in Middlesex-London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80928"/>
            <a:ext cx="7772400" cy="3315072"/>
          </a:xfrm>
        </p:spPr>
        <p:txBody>
          <a:bodyPr/>
          <a:lstStyle/>
          <a:p>
            <a:r>
              <a:rPr lang="en-US" sz="2800" dirty="0" smtClean="0"/>
              <a:t>As </a:t>
            </a:r>
            <a:r>
              <a:rPr lang="en-US" sz="2800" dirty="0"/>
              <a:t>of September </a:t>
            </a:r>
            <a:r>
              <a:rPr lang="en-US" sz="2800" dirty="0" smtClean="0"/>
              <a:t>16th, </a:t>
            </a:r>
            <a:r>
              <a:rPr lang="en-US" sz="2800" dirty="0"/>
              <a:t>Public Health Ontario data indicate there have been </a:t>
            </a:r>
            <a:r>
              <a:rPr lang="en-US" sz="2800" dirty="0" smtClean="0"/>
              <a:t>45 </a:t>
            </a:r>
            <a:r>
              <a:rPr lang="en-US" sz="2800" dirty="0"/>
              <a:t>new diagnoses of HIV in Middlesex-London in 2016, surpassing the total number of cases diagnosed in all of 2015 (42). </a:t>
            </a:r>
            <a:endParaRPr lang="en-US" sz="2800" dirty="0" smtClean="0"/>
          </a:p>
          <a:p>
            <a:r>
              <a:rPr lang="en-US" sz="2800" dirty="0" smtClean="0"/>
              <a:t>New </a:t>
            </a:r>
            <a:r>
              <a:rPr lang="en-US" sz="2800" dirty="0"/>
              <a:t>cases continue to be reported at a rate of one to two per week.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="" xmlns:p14="http://schemas.microsoft.com/office/powerpoint/2010/main" val="36806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>
                    <a:lumMod val="50000"/>
                  </a:schemeClr>
                </a:solidFill>
              </a:rPr>
              <a:t>Four Pillars Approach</a:t>
            </a:r>
            <a:endParaRPr lang="en-C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013" t="26513" r="12745" b="20132"/>
          <a:stretch/>
        </p:blipFill>
        <p:spPr bwMode="auto">
          <a:xfrm>
            <a:off x="18712" y="1844824"/>
            <a:ext cx="9142457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2101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>
                    <a:lumMod val="50000"/>
                  </a:schemeClr>
                </a:solidFill>
              </a:rPr>
              <a:t>Current Action</a:t>
            </a:r>
            <a:endParaRPr lang="en-C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Fentanyl Patch-for-Patch</a:t>
            </a:r>
          </a:p>
          <a:p>
            <a:r>
              <a:rPr lang="en-CA" dirty="0" smtClean="0"/>
              <a:t>Naloxone Program</a:t>
            </a:r>
          </a:p>
          <a:p>
            <a:r>
              <a:rPr lang="en-CA" dirty="0" smtClean="0"/>
              <a:t>Community Drug and Alcohol Strategy (</a:t>
            </a:r>
            <a:r>
              <a:rPr lang="en-CA" dirty="0"/>
              <a:t>M</a:t>
            </a:r>
            <a:r>
              <a:rPr lang="en-CA" dirty="0" smtClean="0"/>
              <a:t>iddlesex and London)</a:t>
            </a:r>
          </a:p>
          <a:p>
            <a:r>
              <a:rPr lang="en-CA" dirty="0" smtClean="0"/>
              <a:t>HIV Strategy</a:t>
            </a:r>
          </a:p>
          <a:p>
            <a:r>
              <a:rPr lang="en-CA" dirty="0" smtClean="0"/>
              <a:t>Provincial opioid strategy</a:t>
            </a:r>
          </a:p>
          <a:p>
            <a:r>
              <a:rPr lang="en-CA" dirty="0" smtClean="0"/>
              <a:t>CPSO and prescribing guidelines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5024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>
                    <a:lumMod val="50000"/>
                  </a:schemeClr>
                </a:solidFill>
              </a:rPr>
              <a:t>Clean Needle Program</a:t>
            </a:r>
            <a:endParaRPr lang="en-C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2.5 million clean needles/syringes per year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94746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02705568"/>
              </p:ext>
            </p:extLst>
          </p:nvPr>
        </p:nvGraphicFramePr>
        <p:xfrm>
          <a:off x="395536" y="908720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6381328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Source: ODPRN, 2015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6716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0904" y="914400"/>
            <a:ext cx="6405431" cy="49690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644404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Source: ODPRN, 2015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157707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78150704"/>
              </p:ext>
            </p:extLst>
          </p:nvPr>
        </p:nvGraphicFramePr>
        <p:xfrm>
          <a:off x="609600" y="908720"/>
          <a:ext cx="7772400" cy="792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4937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79070291"/>
              </p:ext>
            </p:extLst>
          </p:nvPr>
        </p:nvGraphicFramePr>
        <p:xfrm>
          <a:off x="539552" y="908720"/>
          <a:ext cx="7772400" cy="878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592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80715039"/>
              </p:ext>
            </p:extLst>
          </p:nvPr>
        </p:nvGraphicFramePr>
        <p:xfrm>
          <a:off x="609600" y="908720"/>
          <a:ext cx="7418784" cy="5187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5805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6043173"/>
              </p:ext>
            </p:extLst>
          </p:nvPr>
        </p:nvGraphicFramePr>
        <p:xfrm>
          <a:off x="755576" y="908720"/>
          <a:ext cx="7772400" cy="5187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83924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347788" indent="-1347788" algn="l"/>
            <a:r>
              <a:rPr lang="en-CA" sz="4000" b="1" dirty="0" smtClean="0">
                <a:solidFill>
                  <a:schemeClr val="accent1">
                    <a:lumMod val="50000"/>
                  </a:schemeClr>
                </a:solidFill>
              </a:rPr>
              <a:t>Human Immunodeficiency Virus (HIV)</a:t>
            </a:r>
            <a:endParaRPr lang="en-C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407074" y="6306121"/>
            <a:ext cx="5821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Source: Public Health Ontario Query (August 31, 2016)</a:t>
            </a:r>
            <a:endParaRPr lang="en-CA" dirty="0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="" xmlns:p14="http://schemas.microsoft.com/office/powerpoint/2010/main" val="1858449982"/>
              </p:ext>
            </p:extLst>
          </p:nvPr>
        </p:nvGraphicFramePr>
        <p:xfrm>
          <a:off x="683568" y="1196752"/>
          <a:ext cx="777686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576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Zurich BT"/>
        <a:ea typeface=""/>
        <a:cs typeface=""/>
      </a:majorFont>
      <a:minorFont>
        <a:latin typeface="Zurich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2401</TotalTime>
  <Words>352</Words>
  <Application>Microsoft Office PowerPoint</Application>
  <PresentationFormat>On-screen Show (4:3)</PresentationFormat>
  <Paragraphs>80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1_Office Theme</vt:lpstr>
      <vt:lpstr>Brief Update: Opioids </vt:lpstr>
      <vt:lpstr>Clean Needle Program</vt:lpstr>
      <vt:lpstr>Slide 3</vt:lpstr>
      <vt:lpstr>Slide 4</vt:lpstr>
      <vt:lpstr>Slide 5</vt:lpstr>
      <vt:lpstr>Slide 6</vt:lpstr>
      <vt:lpstr>Slide 7</vt:lpstr>
      <vt:lpstr>Slide 8</vt:lpstr>
      <vt:lpstr>Human Immunodeficiency Virus (HIV)</vt:lpstr>
      <vt:lpstr>Hepatitis C (HCV)</vt:lpstr>
      <vt:lpstr>iGAS Disease</vt:lpstr>
      <vt:lpstr>Endocarditis</vt:lpstr>
      <vt:lpstr>HIV Classified as a Public Health Emergency in Middlesex-London</vt:lpstr>
      <vt:lpstr>Four Pillars Approach</vt:lpstr>
      <vt:lpstr>Current Action</vt:lpstr>
    </vt:vector>
  </TitlesOfParts>
  <Company>Middlesex London Health Unit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Shaya Dhinsa</dc:creator>
  <cp:lastModifiedBy>Steve</cp:lastModifiedBy>
  <cp:revision>81</cp:revision>
  <cp:lastPrinted>2016-11-24T14:20:54Z</cp:lastPrinted>
  <dcterms:created xsi:type="dcterms:W3CDTF">2016-07-11T17:27:14Z</dcterms:created>
  <dcterms:modified xsi:type="dcterms:W3CDTF">2017-01-11T02:11:30Z</dcterms:modified>
</cp:coreProperties>
</file>